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455" r:id="rId6"/>
    <p:sldId id="258" r:id="rId7"/>
    <p:sldId id="260" r:id="rId8"/>
    <p:sldId id="261" r:id="rId9"/>
    <p:sldId id="262" r:id="rId10"/>
    <p:sldId id="263" r:id="rId11"/>
    <p:sldId id="401" r:id="rId12"/>
    <p:sldId id="264" r:id="rId13"/>
    <p:sldId id="402" r:id="rId14"/>
    <p:sldId id="265" r:id="rId15"/>
    <p:sldId id="403" r:id="rId16"/>
    <p:sldId id="269" r:id="rId17"/>
    <p:sldId id="270" r:id="rId18"/>
    <p:sldId id="268" r:id="rId19"/>
    <p:sldId id="266" r:id="rId20"/>
    <p:sldId id="404" r:id="rId21"/>
    <p:sldId id="405" r:id="rId22"/>
    <p:sldId id="406" r:id="rId23"/>
    <p:sldId id="271" r:id="rId24"/>
    <p:sldId id="409" r:id="rId25"/>
    <p:sldId id="326" r:id="rId26"/>
    <p:sldId id="327" r:id="rId27"/>
    <p:sldId id="275" r:id="rId28"/>
    <p:sldId id="276" r:id="rId29"/>
    <p:sldId id="408" r:id="rId30"/>
    <p:sldId id="279" r:id="rId31"/>
    <p:sldId id="281" r:id="rId32"/>
    <p:sldId id="322" r:id="rId33"/>
    <p:sldId id="283" r:id="rId34"/>
    <p:sldId id="284" r:id="rId35"/>
    <p:sldId id="285" r:id="rId36"/>
    <p:sldId id="286" r:id="rId37"/>
    <p:sldId id="287" r:id="rId38"/>
    <p:sldId id="324" r:id="rId39"/>
    <p:sldId id="325" r:id="rId40"/>
    <p:sldId id="288" r:id="rId41"/>
    <p:sldId id="410" r:id="rId42"/>
  </p:sldIdLst>
  <p:sldSz cx="18288000" cy="10287000"/>
  <p:notesSz cx="6858000" cy="9144000"/>
  <p:embeddedFontLst>
    <p:embeddedFont>
      <p:font typeface="Avenir Next LT Pro" panose="020B0504020202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Now" panose="020B0604020202020204" charset="0"/>
      <p:regular r:id="rId52"/>
      <p:bold r:id="rId53"/>
    </p:embeddedFont>
    <p:embeddedFont>
      <p:font typeface="Now Bold" panose="020B0604020202020204" charset="0"/>
      <p:regular r:id="rId54"/>
    </p:embeddedFont>
    <p:embeddedFont>
      <p:font typeface="Sailors" panose="02000000000000000000" charset="0"/>
      <p:regular r:id="rId55"/>
    </p:embeddedFont>
    <p:embeddedFont>
      <p:font typeface="Trade Gothic Next Light" panose="020B0403040303020004"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 id="2" name="Aryanne" initials="AA" lastIdx="114" clrIdx="1">
    <p:extLst>
      <p:ext uri="{19B8F6BF-5375-455C-9EA6-DF929625EA0E}">
        <p15:presenceInfo xmlns:p15="http://schemas.microsoft.com/office/powerpoint/2012/main" userId="cee210e6fd0390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5226" autoAdjust="0"/>
  </p:normalViewPr>
  <p:slideViewPr>
    <p:cSldViewPr>
      <p:cViewPr varScale="1">
        <p:scale>
          <a:sx n="77" d="100"/>
          <a:sy n="77" d="100"/>
        </p:scale>
        <p:origin x="42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70552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202486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18</a:t>
            </a:fld>
            <a:endParaRPr lang="en-US"/>
          </a:p>
        </p:txBody>
      </p:sp>
    </p:spTree>
    <p:extLst>
      <p:ext uri="{BB962C8B-B14F-4D97-AF65-F5344CB8AC3E}">
        <p14:creationId xmlns:p14="http://schemas.microsoft.com/office/powerpoint/2010/main" val="32565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28</a:t>
            </a:fld>
            <a:endParaRPr lang="en-US"/>
          </a:p>
        </p:txBody>
      </p:sp>
    </p:spTree>
    <p:extLst>
      <p:ext uri="{BB962C8B-B14F-4D97-AF65-F5344CB8AC3E}">
        <p14:creationId xmlns:p14="http://schemas.microsoft.com/office/powerpoint/2010/main" val="275563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0.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hyperlink" Target="https://creativecommons.org/licenses/by-nc/4.0/deed.p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1.svg"/><Relationship Id="rId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327"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MÓDULOS DE TREINAMENTO</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UM PRODUTO DE CONHECIMENTO </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210800" y="314480"/>
            <a:ext cx="7696201" cy="561820"/>
          </a:xfrm>
          <a:prstGeom prst="rect">
            <a:avLst/>
          </a:prstGeom>
        </p:spPr>
        <p:txBody>
          <a:bodyPr wrap="square" lIns="0" tIns="0" rIns="0" bIns="0" rtlCol="0" anchor="t">
            <a:spAutoFit/>
          </a:bodyPr>
          <a:lstStyle/>
          <a:p>
            <a:pPr algn="r">
              <a:lnSpc>
                <a:spcPts val="2240"/>
              </a:lnSpc>
            </a:pPr>
            <a:r>
              <a:rPr lang="pt-BR" dirty="0">
                <a:solidFill>
                  <a:schemeClr val="bg1"/>
                </a:solidFill>
                <a:latin typeface="Now"/>
              </a:rPr>
              <a:t>Reunião do grupo de finanças de mulheres em Ou Akol, Camboja</a:t>
            </a:r>
            <a:r>
              <a:rPr lang="en-US" dirty="0">
                <a:solidFill>
                  <a:schemeClr val="bg1"/>
                </a:solidFill>
                <a:latin typeface="Now"/>
              </a:rPr>
              <a:t>. </a:t>
            </a:r>
            <a:br>
              <a:rPr lang="en-US" dirty="0">
                <a:solidFill>
                  <a:schemeClr val="bg1"/>
                </a:solidFill>
                <a:latin typeface="Now"/>
              </a:rPr>
            </a:br>
            <a:r>
              <a:rPr lang="en-US" dirty="0">
                <a:solidFill>
                  <a:schemeClr val="bg1"/>
                </a:solidFill>
                <a:latin typeface="Now"/>
              </a:rPr>
              <a:t>© </a:t>
            </a:r>
            <a:r>
              <a:rPr lang="en-US" dirty="0" err="1">
                <a:solidFill>
                  <a:schemeClr val="bg1"/>
                </a:solidFill>
                <a:latin typeface="Now"/>
              </a:rPr>
              <a:t>Sokrith</a:t>
            </a:r>
            <a:r>
              <a:rPr lang="en-US" dirty="0">
                <a:solidFill>
                  <a:schemeClr val="bg1"/>
                </a:solidFill>
                <a:latin typeface="Now"/>
              </a:rPr>
              <a:t> </a:t>
            </a:r>
            <a:r>
              <a:rPr lang="en-US" dirty="0" err="1">
                <a:solidFill>
                  <a:schemeClr val="bg1"/>
                </a:solidFill>
                <a:latin typeface="Now"/>
              </a:rPr>
              <a:t>Heng</a:t>
            </a:r>
            <a:r>
              <a:rPr lang="en-US" dirty="0">
                <a:solidFill>
                  <a:schemeClr val="bg1"/>
                </a:solidFill>
                <a:latin typeface="Now"/>
              </a:rPr>
              <a:t>, Conservation International</a:t>
            </a:r>
          </a:p>
        </p:txBody>
      </p:sp>
      <p:pic>
        <p:nvPicPr>
          <p:cNvPr id="19" name="Picture 18">
            <a:extLst>
              <a:ext uri="{FF2B5EF4-FFF2-40B4-BE49-F238E27FC236}">
                <a16:creationId xmlns:a16="http://schemas.microsoft.com/office/drawing/2014/main" id="{39D0D0C4-D483-431A-AFC5-12324A8AA788}"/>
              </a:ext>
            </a:extLst>
          </p:cNvPr>
          <p:cNvPicPr>
            <a:picLocks noChangeAspect="1"/>
          </p:cNvPicPr>
          <p:nvPr/>
        </p:nvPicPr>
        <p:blipFill>
          <a:blip r:embed="rId5"/>
          <a:srcRect/>
          <a:stretch/>
        </p:blipFill>
        <p:spPr>
          <a:xfrm>
            <a:off x="14096410" y="8788797"/>
            <a:ext cx="3426821"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8" name="Picture 7">
            <a:extLst>
              <a:ext uri="{FF2B5EF4-FFF2-40B4-BE49-F238E27FC236}">
                <a16:creationId xmlns:a16="http://schemas.microsoft.com/office/drawing/2014/main" id="{DD451A17-23CE-4345-8E4A-1D2B1FD87655}"/>
              </a:ext>
            </a:extLst>
          </p:cNvPr>
          <p:cNvPicPr>
            <a:picLocks noChangeAspect="1"/>
          </p:cNvPicPr>
          <p:nvPr/>
        </p:nvPicPr>
        <p:blipFill>
          <a:blip r:embed="rId6"/>
          <a:stretch>
            <a:fillRect/>
          </a:stretch>
        </p:blipFill>
        <p:spPr>
          <a:xfrm>
            <a:off x="197779" y="2604144"/>
            <a:ext cx="9797121" cy="4291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18096" y="1472976"/>
            <a:ext cx="914400" cy="914400"/>
          </a:xfrm>
          <a:prstGeom prst="rect">
            <a:avLst/>
          </a:prstGeom>
        </p:spPr>
      </p:pic>
      <p:sp>
        <p:nvSpPr>
          <p:cNvPr id="29" name="TextBox 19">
            <a:extLst>
              <a:ext uri="{FF2B5EF4-FFF2-40B4-BE49-F238E27FC236}">
                <a16:creationId xmlns:a16="http://schemas.microsoft.com/office/drawing/2014/main" id="{2C45EDBA-5385-47C0-97FD-A1C5A6ABA727}"/>
              </a:ext>
            </a:extLst>
          </p:cNvPr>
          <p:cNvSpPr txBox="1"/>
          <p:nvPr/>
        </p:nvSpPr>
        <p:spPr>
          <a:xfrm>
            <a:off x="519116" y="4068847"/>
            <a:ext cx="5263325" cy="4985980"/>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Vietnã</a:t>
            </a:r>
            <a:endParaRPr lang="en-US" sz="1000">
              <a:solidFill>
                <a:schemeClr val="accent6">
                  <a:lumMod val="40000"/>
                  <a:lumOff val="60000"/>
                </a:schemeClr>
              </a:solidFill>
              <a:latin typeface="Now"/>
            </a:endParaRPr>
          </a:p>
          <a:p>
            <a:pPr>
              <a:spcBef>
                <a:spcPct val="0"/>
              </a:spcBef>
            </a:pPr>
            <a:r>
              <a:rPr lang="en-US" sz="1000">
                <a:solidFill>
                  <a:schemeClr val="bg1"/>
                </a:solidFill>
                <a:latin typeface="Now"/>
              </a:rPr>
              <a:t> </a:t>
            </a:r>
          </a:p>
          <a:p>
            <a:pPr>
              <a:spcBef>
                <a:spcPct val="0"/>
              </a:spcBef>
            </a:pPr>
            <a:r>
              <a:rPr lang="pt-BR" sz="2400">
                <a:solidFill>
                  <a:schemeClr val="bg1"/>
                </a:solidFill>
                <a:latin typeface="Now"/>
              </a:rPr>
              <a:t>As mulheres têm um papel importante no processamento dos produtos da aquicultura. Portanto, elas têm as habilidades para contribuir aos projetos para tornar esses produtos mais valiosos. Isso inclui uma competição “rainha da cozinha” para promover inovações de produtos.</a:t>
            </a:r>
            <a:endParaRPr lang="en-US" sz="2400">
              <a:solidFill>
                <a:schemeClr val="bg1"/>
              </a:solidFill>
              <a:latin typeface="Now"/>
            </a:endParaRPr>
          </a:p>
          <a:p>
            <a:pPr algn="r">
              <a:spcBef>
                <a:spcPct val="0"/>
              </a:spcBef>
            </a:pPr>
            <a:r>
              <a:rPr lang="en-US">
                <a:solidFill>
                  <a:schemeClr val="bg1"/>
                </a:solidFill>
                <a:latin typeface="Now"/>
              </a:rPr>
              <a:t>Center for Water Resources Conservation and Development (WARECOD)</a:t>
            </a:r>
          </a:p>
        </p:txBody>
      </p:sp>
      <p:sp>
        <p:nvSpPr>
          <p:cNvPr id="30" name="TextBox 4">
            <a:extLst>
              <a:ext uri="{FF2B5EF4-FFF2-40B4-BE49-F238E27FC236}">
                <a16:creationId xmlns:a16="http://schemas.microsoft.com/office/drawing/2014/main" id="{1CB48254-7589-455F-BBD9-6BFACE6DFC4E}"/>
              </a:ext>
            </a:extLst>
          </p:cNvPr>
          <p:cNvSpPr txBox="1"/>
          <p:nvPr/>
        </p:nvSpPr>
        <p:spPr>
          <a:xfrm>
            <a:off x="6096000" y="8818023"/>
            <a:ext cx="5288112" cy="1126077"/>
          </a:xfrm>
          <a:prstGeom prst="rect">
            <a:avLst/>
          </a:prstGeom>
        </p:spPr>
        <p:txBody>
          <a:bodyPr wrap="square" lIns="0" tIns="0" rIns="0" bIns="0" rtlCol="0" anchor="t">
            <a:spAutoFit/>
          </a:bodyPr>
          <a:lstStyle/>
          <a:p>
            <a:pPr algn="ctr">
              <a:lnSpc>
                <a:spcPts val="2240"/>
              </a:lnSpc>
            </a:pPr>
            <a:r>
              <a:rPr lang="pt-BR">
                <a:solidFill>
                  <a:schemeClr val="bg1"/>
                </a:solidFill>
                <a:latin typeface="Now"/>
              </a:rPr>
              <a:t>Mulheres ensinando pesquisadores visitantes sobre a cadeia de mercado do caranguejo da lama. Golfo de Mottama, Mianmar</a:t>
            </a:r>
            <a:r>
              <a:rPr lang="es-ES">
                <a:solidFill>
                  <a:schemeClr val="bg1"/>
                </a:solidFill>
                <a:latin typeface="Now"/>
              </a:rPr>
              <a:t>. </a:t>
            </a:r>
          </a:p>
          <a:p>
            <a:pPr algn="ctr">
              <a:lnSpc>
                <a:spcPts val="2240"/>
              </a:lnSpc>
            </a:pP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pic>
        <p:nvPicPr>
          <p:cNvPr id="3" name="Picture 2" descr="A picture containing person, outdoor&#10;&#10;Description automatically generated">
            <a:extLst>
              <a:ext uri="{FF2B5EF4-FFF2-40B4-BE49-F238E27FC236}">
                <a16:creationId xmlns:a16="http://schemas.microsoft.com/office/drawing/2014/main" id="{70AC7CF0-77D8-4ACB-9EAF-884240FE2C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67487" y="4497590"/>
            <a:ext cx="5767815" cy="4325861"/>
          </a:xfrm>
          <a:prstGeom prst="rect">
            <a:avLst/>
          </a:prstGeom>
        </p:spPr>
      </p:pic>
      <p:sp>
        <p:nvSpPr>
          <p:cNvPr id="53" name="TextBox 19">
            <a:extLst>
              <a:ext uri="{FF2B5EF4-FFF2-40B4-BE49-F238E27FC236}">
                <a16:creationId xmlns:a16="http://schemas.microsoft.com/office/drawing/2014/main" id="{25286362-F016-414F-86FB-B8F6647994F5}"/>
              </a:ext>
            </a:extLst>
          </p:cNvPr>
          <p:cNvSpPr txBox="1"/>
          <p:nvPr/>
        </p:nvSpPr>
        <p:spPr>
          <a:xfrm>
            <a:off x="11895958" y="3619500"/>
            <a:ext cx="5713238" cy="2500685"/>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Camboja</a:t>
            </a:r>
          </a:p>
          <a:p>
            <a:pPr>
              <a:spcBef>
                <a:spcPct val="0"/>
              </a:spcBef>
            </a:pPr>
            <a:r>
              <a:rPr lang="en-US" sz="1050">
                <a:solidFill>
                  <a:schemeClr val="bg1"/>
                </a:solidFill>
                <a:latin typeface="Now"/>
              </a:rPr>
              <a:t> </a:t>
            </a:r>
            <a:endParaRPr lang="en-US" sz="2400">
              <a:solidFill>
                <a:schemeClr val="bg1"/>
              </a:solidFill>
              <a:latin typeface="Now"/>
            </a:endParaRPr>
          </a:p>
          <a:p>
            <a:pPr>
              <a:spcBef>
                <a:spcPct val="0"/>
              </a:spcBef>
            </a:pPr>
            <a:r>
              <a:rPr lang="pt-BR" sz="2400">
                <a:solidFill>
                  <a:schemeClr val="bg1"/>
                </a:solidFill>
                <a:latin typeface="Now"/>
              </a:rPr>
              <a:t>Com a sua experiência no manejo de finanças domésticas, as mulheres são vistas como boas na gestão financeira. </a:t>
            </a:r>
          </a:p>
          <a:p>
            <a:pPr algn="r">
              <a:spcBef>
                <a:spcPct val="0"/>
              </a:spcBef>
            </a:pPr>
            <a:r>
              <a:rPr lang="en-US">
                <a:solidFill>
                  <a:schemeClr val="bg1"/>
                </a:solidFill>
                <a:latin typeface="Now"/>
              </a:rPr>
              <a:t>Fisheries Action Coalition Team (FACT)</a:t>
            </a:r>
          </a:p>
        </p:txBody>
      </p:sp>
      <p:sp>
        <p:nvSpPr>
          <p:cNvPr id="55" name="TextBox 19">
            <a:extLst>
              <a:ext uri="{FF2B5EF4-FFF2-40B4-BE49-F238E27FC236}">
                <a16:creationId xmlns:a16="http://schemas.microsoft.com/office/drawing/2014/main" id="{FD0393A3-9E62-4A14-9C14-1CD25DD411BB}"/>
              </a:ext>
            </a:extLst>
          </p:cNvPr>
          <p:cNvSpPr txBox="1"/>
          <p:nvPr/>
        </p:nvSpPr>
        <p:spPr>
          <a:xfrm>
            <a:off x="11895958" y="6286500"/>
            <a:ext cx="5726583" cy="3239348"/>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Tailândia</a:t>
            </a:r>
          </a:p>
          <a:p>
            <a:pPr>
              <a:spcBef>
                <a:spcPct val="0"/>
              </a:spcBef>
            </a:pPr>
            <a:r>
              <a:rPr lang="en-US" sz="1050">
                <a:solidFill>
                  <a:schemeClr val="bg1"/>
                </a:solidFill>
                <a:latin typeface="Now"/>
              </a:rPr>
              <a:t> </a:t>
            </a:r>
            <a:endParaRPr lang="en-US" sz="2400">
              <a:solidFill>
                <a:schemeClr val="bg1"/>
              </a:solidFill>
              <a:latin typeface="Now"/>
            </a:endParaRPr>
          </a:p>
          <a:p>
            <a:pPr>
              <a:spcBef>
                <a:spcPct val="0"/>
              </a:spcBef>
            </a:pPr>
            <a:r>
              <a:rPr lang="pt-BR" sz="2400">
                <a:solidFill>
                  <a:schemeClr val="bg1"/>
                </a:solidFill>
                <a:latin typeface="Now"/>
              </a:rPr>
              <a:t>As mulheres têm um conhecimento particular sobre os alimentos de plantas comestíveis locais, por isso lideram os esforços de pesquisa do Conhecimento Ecológico Local sobre esses recursos</a:t>
            </a:r>
          </a:p>
          <a:p>
            <a:pPr algn="r">
              <a:spcBef>
                <a:spcPct val="0"/>
              </a:spcBef>
            </a:pPr>
            <a:r>
              <a:rPr lang="en-US">
                <a:solidFill>
                  <a:schemeClr val="bg1"/>
                </a:solidFill>
                <a:latin typeface="Now"/>
              </a:rPr>
              <a:t>Mekong Community Institute Assoc. (MCI)</a:t>
            </a:r>
          </a:p>
        </p:txBody>
      </p:sp>
      <p:sp>
        <p:nvSpPr>
          <p:cNvPr id="19" name="TextBox 10">
            <a:extLst>
              <a:ext uri="{FF2B5EF4-FFF2-40B4-BE49-F238E27FC236}">
                <a16:creationId xmlns:a16="http://schemas.microsoft.com/office/drawing/2014/main" id="{96BEFCF4-E770-4506-A450-F6EFCDA3C077}"/>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20" name="AutoShape 3">
            <a:extLst>
              <a:ext uri="{FF2B5EF4-FFF2-40B4-BE49-F238E27FC236}">
                <a16:creationId xmlns:a16="http://schemas.microsoft.com/office/drawing/2014/main" id="{28C47D39-FCEB-494F-B05F-FF9E45C2692C}"/>
              </a:ext>
            </a:extLst>
          </p:cNvPr>
          <p:cNvSpPr/>
          <p:nvPr/>
        </p:nvSpPr>
        <p:spPr>
          <a:xfrm rot="5400000" flipH="1">
            <a:off x="8761601" y="2246501"/>
            <a:ext cx="10634" cy="4106964"/>
          </a:xfrm>
          <a:prstGeom prst="line">
            <a:avLst/>
          </a:prstGeom>
          <a:ln w="28575" cap="rnd">
            <a:solidFill>
              <a:srgbClr val="F4A261"/>
            </a:solidFill>
            <a:prstDash val="sysDot"/>
            <a:headEnd type="none" w="sm" len="sm"/>
            <a:tailEnd type="none" w="sm" len="sm"/>
          </a:ln>
        </p:spPr>
        <p:txBody>
          <a:bodyPr/>
          <a:lstStyle/>
          <a:p>
            <a:endParaRPr lang="en-US"/>
          </a:p>
        </p:txBody>
      </p:sp>
      <p:sp>
        <p:nvSpPr>
          <p:cNvPr id="22" name="TextBox 19">
            <a:extLst>
              <a:ext uri="{FF2B5EF4-FFF2-40B4-BE49-F238E27FC236}">
                <a16:creationId xmlns:a16="http://schemas.microsoft.com/office/drawing/2014/main" id="{EF38C122-7AA3-4E45-8A92-4C861DE60953}"/>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pt-BR" sz="3499">
                <a:solidFill>
                  <a:srgbClr val="FFFFFF"/>
                </a:solidFill>
                <a:latin typeface="Now Bold"/>
              </a:rPr>
              <a:t>Experiência e conhecimento das mulheres</a:t>
            </a:r>
            <a:endParaRPr lang="en-US" sz="3499">
              <a:solidFill>
                <a:srgbClr val="FFFFFF"/>
              </a:solidFill>
              <a:latin typeface="Now Bold"/>
            </a:endParaRPr>
          </a:p>
        </p:txBody>
      </p:sp>
    </p:spTree>
    <p:extLst>
      <p:ext uri="{BB962C8B-B14F-4D97-AF65-F5344CB8AC3E}">
        <p14:creationId xmlns:p14="http://schemas.microsoft.com/office/powerpoint/2010/main" val="245192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13">
            <a:extLst>
              <a:ext uri="{FF2B5EF4-FFF2-40B4-BE49-F238E27FC236}">
                <a16:creationId xmlns:a16="http://schemas.microsoft.com/office/drawing/2014/main" id="{4F06334D-7903-4A29-B1D3-A13989BD1E22}"/>
              </a:ext>
            </a:extLst>
          </p:cNvPr>
          <p:cNvGrpSpPr/>
          <p:nvPr/>
        </p:nvGrpSpPr>
        <p:grpSpPr>
          <a:xfrm>
            <a:off x="6275779" y="1943051"/>
            <a:ext cx="5533265" cy="2404953"/>
            <a:chOff x="0" y="0"/>
            <a:chExt cx="1871746" cy="813527"/>
          </a:xfrm>
          <a:solidFill>
            <a:schemeClr val="bg1">
              <a:lumMod val="95000"/>
            </a:schemeClr>
          </a:solidFill>
        </p:grpSpPr>
        <p:sp>
          <p:nvSpPr>
            <p:cNvPr id="60" name="Freeform 14">
              <a:extLst>
                <a:ext uri="{FF2B5EF4-FFF2-40B4-BE49-F238E27FC236}">
                  <a16:creationId xmlns:a16="http://schemas.microsoft.com/office/drawing/2014/main" id="{68AC2222-9C90-4B82-9976-F69DF681C7AB}"/>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sp>
        <p:nvSpPr>
          <p:cNvPr id="29" name="TextBox 19">
            <a:extLst>
              <a:ext uri="{FF2B5EF4-FFF2-40B4-BE49-F238E27FC236}">
                <a16:creationId xmlns:a16="http://schemas.microsoft.com/office/drawing/2014/main" id="{4C934A86-606A-40B6-A5C9-EEDBE5EF2D82}"/>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pt-BR" sz="3499">
                <a:solidFill>
                  <a:srgbClr val="FFFFFF"/>
                </a:solidFill>
                <a:latin typeface="Now Bold"/>
              </a:rPr>
              <a:t>Experiência e conhecimento das mulheres</a:t>
            </a:r>
            <a:endParaRPr lang="en-US" sz="3499">
              <a:solidFill>
                <a:srgbClr val="FFFFFF"/>
              </a:solidFill>
              <a:latin typeface="Now Bold"/>
            </a:endParaRPr>
          </a:p>
        </p:txBody>
      </p:sp>
      <p:grpSp>
        <p:nvGrpSpPr>
          <p:cNvPr id="52" name="Group 2">
            <a:extLst>
              <a:ext uri="{FF2B5EF4-FFF2-40B4-BE49-F238E27FC236}">
                <a16:creationId xmlns:a16="http://schemas.microsoft.com/office/drawing/2014/main" id="{190127C4-0FAC-4327-BC0C-9CB3689F9150}"/>
              </a:ext>
            </a:extLst>
          </p:cNvPr>
          <p:cNvGrpSpPr/>
          <p:nvPr/>
        </p:nvGrpSpPr>
        <p:grpSpPr>
          <a:xfrm>
            <a:off x="365708" y="1943051"/>
            <a:ext cx="5533265" cy="2404953"/>
            <a:chOff x="0" y="0"/>
            <a:chExt cx="1871746" cy="813527"/>
          </a:xfrm>
          <a:solidFill>
            <a:srgbClr val="E6E6E6"/>
          </a:solidFill>
        </p:grpSpPr>
        <p:sp>
          <p:nvSpPr>
            <p:cNvPr id="53" name="Freeform 3">
              <a:extLst>
                <a:ext uri="{FF2B5EF4-FFF2-40B4-BE49-F238E27FC236}">
                  <a16:creationId xmlns:a16="http://schemas.microsoft.com/office/drawing/2014/main" id="{C1C5D1DC-DA5B-4E86-A5C8-7E640FEF3999}"/>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4" name="Group 5">
            <a:extLst>
              <a:ext uri="{FF2B5EF4-FFF2-40B4-BE49-F238E27FC236}">
                <a16:creationId xmlns:a16="http://schemas.microsoft.com/office/drawing/2014/main" id="{FF6248D1-05AB-4083-ACB5-22695B1D863A}"/>
              </a:ext>
            </a:extLst>
          </p:cNvPr>
          <p:cNvGrpSpPr/>
          <p:nvPr/>
        </p:nvGrpSpPr>
        <p:grpSpPr>
          <a:xfrm>
            <a:off x="203068" y="1410353"/>
            <a:ext cx="1172620" cy="1172620"/>
            <a:chOff x="0" y="0"/>
            <a:chExt cx="6350000" cy="6350000"/>
          </a:xfrm>
          <a:solidFill>
            <a:schemeClr val="accent6">
              <a:lumMod val="40000"/>
              <a:lumOff val="60000"/>
            </a:schemeClr>
          </a:solidFill>
        </p:grpSpPr>
        <p:sp>
          <p:nvSpPr>
            <p:cNvPr id="55" name="Freeform 6">
              <a:extLst>
                <a:ext uri="{FF2B5EF4-FFF2-40B4-BE49-F238E27FC236}">
                  <a16:creationId xmlns:a16="http://schemas.microsoft.com/office/drawing/2014/main" id="{606DC7FE-5268-420D-B89E-78C348E9E75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Picture 11">
            <a:extLst>
              <a:ext uri="{FF2B5EF4-FFF2-40B4-BE49-F238E27FC236}">
                <a16:creationId xmlns:a16="http://schemas.microsoft.com/office/drawing/2014/main" id="{BFFE855F-3CE3-42EC-8617-5AC9FB03779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1" name="Group 16">
            <a:extLst>
              <a:ext uri="{FF2B5EF4-FFF2-40B4-BE49-F238E27FC236}">
                <a16:creationId xmlns:a16="http://schemas.microsoft.com/office/drawing/2014/main" id="{006B38B1-66A4-479A-9238-061FF988F0ED}"/>
              </a:ext>
            </a:extLst>
          </p:cNvPr>
          <p:cNvGrpSpPr/>
          <p:nvPr/>
        </p:nvGrpSpPr>
        <p:grpSpPr>
          <a:xfrm>
            <a:off x="6113138" y="1410353"/>
            <a:ext cx="1172620" cy="1172620"/>
            <a:chOff x="0" y="0"/>
            <a:chExt cx="6350000" cy="6350000"/>
          </a:xfrm>
          <a:solidFill>
            <a:schemeClr val="accent6">
              <a:lumMod val="40000"/>
              <a:lumOff val="60000"/>
            </a:schemeClr>
          </a:solidFill>
        </p:grpSpPr>
        <p:sp>
          <p:nvSpPr>
            <p:cNvPr id="62" name="Freeform 17">
              <a:extLst>
                <a:ext uri="{FF2B5EF4-FFF2-40B4-BE49-F238E27FC236}">
                  <a16:creationId xmlns:a16="http://schemas.microsoft.com/office/drawing/2014/main" id="{C179AF3F-9E08-493E-BAC7-27BD824C07E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70" name="Graphic 69" descr="Fish outline">
            <a:extLst>
              <a:ext uri="{FF2B5EF4-FFF2-40B4-BE49-F238E27FC236}">
                <a16:creationId xmlns:a16="http://schemas.microsoft.com/office/drawing/2014/main" id="{BB1738FA-3FDF-41B0-B339-26C3B1A5830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71" name="Graphic 70" descr="Tree With Roots outline">
            <a:extLst>
              <a:ext uri="{FF2B5EF4-FFF2-40B4-BE49-F238E27FC236}">
                <a16:creationId xmlns:a16="http://schemas.microsoft.com/office/drawing/2014/main" id="{35287C90-6A8C-43F9-9221-F74400FFE78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72" name="Graphic 71" descr="Person with idea outline">
            <a:extLst>
              <a:ext uri="{FF2B5EF4-FFF2-40B4-BE49-F238E27FC236}">
                <a16:creationId xmlns:a16="http://schemas.microsoft.com/office/drawing/2014/main" id="{69FE8585-01A7-4CF6-AC4C-2F2A9FE794F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grpSp>
        <p:nvGrpSpPr>
          <p:cNvPr id="34" name="Group 23">
            <a:extLst>
              <a:ext uri="{FF2B5EF4-FFF2-40B4-BE49-F238E27FC236}">
                <a16:creationId xmlns:a16="http://schemas.microsoft.com/office/drawing/2014/main" id="{8D4A28EA-6B9D-4DAB-8ACB-0E3023DD384D}"/>
              </a:ext>
            </a:extLst>
          </p:cNvPr>
          <p:cNvGrpSpPr/>
          <p:nvPr/>
        </p:nvGrpSpPr>
        <p:grpSpPr>
          <a:xfrm>
            <a:off x="365708" y="3957761"/>
            <a:ext cx="17363558" cy="6029043"/>
            <a:chOff x="0" y="0"/>
            <a:chExt cx="5873599" cy="1913890"/>
          </a:xfrm>
        </p:grpSpPr>
        <p:sp>
          <p:nvSpPr>
            <p:cNvPr id="35" name="Freeform 24">
              <a:extLst>
                <a:ext uri="{FF2B5EF4-FFF2-40B4-BE49-F238E27FC236}">
                  <a16:creationId xmlns:a16="http://schemas.microsoft.com/office/drawing/2014/main" id="{EF2A390A-6388-42F0-8E17-EF9B2E86CBC0}"/>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36" name="TextBox 29">
            <a:extLst>
              <a:ext uri="{FF2B5EF4-FFF2-40B4-BE49-F238E27FC236}">
                <a16:creationId xmlns:a16="http://schemas.microsoft.com/office/drawing/2014/main" id="{D8279F13-625D-414F-980A-FAAC639B36A9}"/>
              </a:ext>
            </a:extLst>
          </p:cNvPr>
          <p:cNvSpPr txBox="1"/>
          <p:nvPr/>
        </p:nvSpPr>
        <p:spPr>
          <a:xfrm>
            <a:off x="1219200" y="4381064"/>
            <a:ext cx="15295415" cy="4100353"/>
          </a:xfrm>
          <a:prstGeom prst="rect">
            <a:avLst/>
          </a:prstGeom>
        </p:spPr>
        <p:txBody>
          <a:bodyPr lIns="0" tIns="0" rIns="0" bIns="0" rtlCol="0" anchor="t">
            <a:spAutoFit/>
          </a:bodyPr>
          <a:lstStyle/>
          <a:p>
            <a:pPr algn="ctr">
              <a:lnSpc>
                <a:spcPts val="3959"/>
              </a:lnSpc>
            </a:pPr>
            <a:r>
              <a:rPr lang="pt-BR" sz="3300">
                <a:solidFill>
                  <a:srgbClr val="FFFFFF"/>
                </a:solidFill>
                <a:latin typeface="Now" panose="020B0604020202020204" charset="0"/>
              </a:rPr>
              <a:t>Eticamente, é importante que as mulheres tenham o direito de se envolver nas decisões que afetam seu bem-estar. </a:t>
            </a:r>
          </a:p>
          <a:p>
            <a:pPr algn="ctr">
              <a:lnSpc>
                <a:spcPts val="3959"/>
              </a:lnSpc>
            </a:pPr>
            <a:endParaRPr lang="pt-BR" sz="3300">
              <a:solidFill>
                <a:srgbClr val="FFFFFF"/>
              </a:solidFill>
              <a:latin typeface="Now" panose="020B0604020202020204" charset="0"/>
            </a:endParaRPr>
          </a:p>
          <a:p>
            <a:pPr algn="ctr">
              <a:lnSpc>
                <a:spcPts val="3959"/>
              </a:lnSpc>
            </a:pPr>
            <a:r>
              <a:rPr lang="pt-BR" sz="3300">
                <a:solidFill>
                  <a:srgbClr val="FFFFFF"/>
                </a:solidFill>
                <a:latin typeface="Now" panose="020B0604020202020204" charset="0"/>
              </a:rPr>
              <a:t>Internacionalmente, os direitos das mulheres são reconhecidos pela Convenção sobre a Eliminação de Todas as Formas de Discriminação contra as Mulheres (CEDAW 1979). Muitos países também têm políticas que protegem os direitos das mulheres. Muitos doadores e fontes de financiamento têm políticas e requisitos de integração de gênero.</a:t>
            </a:r>
            <a:endParaRPr lang="en-US" sz="3300">
              <a:solidFill>
                <a:srgbClr val="FFFFFF"/>
              </a:solidFill>
              <a:latin typeface="Now" panose="020B0604020202020204" charset="0"/>
            </a:endParaRPr>
          </a:p>
        </p:txBody>
      </p:sp>
      <p:sp>
        <p:nvSpPr>
          <p:cNvPr id="37" name="TextBox 10">
            <a:extLst>
              <a:ext uri="{FF2B5EF4-FFF2-40B4-BE49-F238E27FC236}">
                <a16:creationId xmlns:a16="http://schemas.microsoft.com/office/drawing/2014/main" id="{2A8B6C06-7F83-4F2F-B570-FCF7E5344400}"/>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28" name="TextBox 8">
            <a:extLst>
              <a:ext uri="{FF2B5EF4-FFF2-40B4-BE49-F238E27FC236}">
                <a16:creationId xmlns:a16="http://schemas.microsoft.com/office/drawing/2014/main" id="{A0631E03-C08E-4B6D-BC32-B1C166427B7B}"/>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pt-BR" sz="3499">
                <a:solidFill>
                  <a:srgbClr val="FFFFFF"/>
                </a:solidFill>
                <a:latin typeface="Now Bold"/>
              </a:rPr>
              <a:t>Sua dependência dos recursos naturais</a:t>
            </a:r>
            <a:endParaRPr lang="en-US" sz="3499">
              <a:solidFill>
                <a:srgbClr val="FFFFFF"/>
              </a:solidFill>
              <a:latin typeface="Now Bold"/>
            </a:endParaRPr>
          </a:p>
        </p:txBody>
      </p:sp>
      <p:sp>
        <p:nvSpPr>
          <p:cNvPr id="30" name="TextBox 27">
            <a:extLst>
              <a:ext uri="{FF2B5EF4-FFF2-40B4-BE49-F238E27FC236}">
                <a16:creationId xmlns:a16="http://schemas.microsoft.com/office/drawing/2014/main" id="{726F09B3-7BF3-4C28-8D3C-289B9A35265D}"/>
              </a:ext>
            </a:extLst>
          </p:cNvPr>
          <p:cNvSpPr txBox="1"/>
          <p:nvPr/>
        </p:nvSpPr>
        <p:spPr>
          <a:xfrm>
            <a:off x="12929591" y="2278617"/>
            <a:ext cx="4748809" cy="1862626"/>
          </a:xfrm>
          <a:prstGeom prst="rect">
            <a:avLst/>
          </a:prstGeom>
        </p:spPr>
        <p:txBody>
          <a:bodyPr lIns="0" tIns="0" rIns="0" bIns="0" rtlCol="0" anchor="t">
            <a:spAutoFit/>
          </a:bodyPr>
          <a:lstStyle/>
          <a:p>
            <a:pPr>
              <a:lnSpc>
                <a:spcPts val="4899"/>
              </a:lnSpc>
            </a:pPr>
            <a:r>
              <a:rPr lang="pt-BR" sz="3499">
                <a:solidFill>
                  <a:srgbClr val="FFFFFF"/>
                </a:solidFill>
                <a:latin typeface="Now Bold"/>
              </a:rPr>
              <a:t>Os direitos das mulheres são direitos humanos</a:t>
            </a:r>
            <a:endParaRPr lang="es-ES" sz="3499">
              <a:solidFill>
                <a:srgbClr val="FFFFFF"/>
              </a:solidFill>
              <a:latin typeface="Now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173336" y="1539462"/>
            <a:ext cx="914400" cy="914400"/>
          </a:xfrm>
          <a:prstGeom prst="rect">
            <a:avLst/>
          </a:prstGeom>
        </p:spPr>
      </p:pic>
      <p:sp>
        <p:nvSpPr>
          <p:cNvPr id="27" name="TextBox 19">
            <a:extLst>
              <a:ext uri="{FF2B5EF4-FFF2-40B4-BE49-F238E27FC236}">
                <a16:creationId xmlns:a16="http://schemas.microsoft.com/office/drawing/2014/main" id="{03A7AD76-675D-4471-8A59-256D61C92FE0}"/>
              </a:ext>
            </a:extLst>
          </p:cNvPr>
          <p:cNvSpPr txBox="1"/>
          <p:nvPr/>
        </p:nvSpPr>
        <p:spPr>
          <a:xfrm>
            <a:off x="3761303" y="2429113"/>
            <a:ext cx="7973497" cy="2800767"/>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err="1">
                <a:solidFill>
                  <a:schemeClr val="accent6">
                    <a:lumMod val="40000"/>
                    <a:lumOff val="60000"/>
                  </a:schemeClr>
                </a:solidFill>
                <a:latin typeface="Now"/>
              </a:rPr>
              <a:t>Objetivo</a:t>
            </a:r>
            <a:r>
              <a:rPr lang="en-US" sz="2000" dirty="0">
                <a:solidFill>
                  <a:schemeClr val="accent6">
                    <a:lumMod val="40000"/>
                    <a:lumOff val="60000"/>
                  </a:schemeClr>
                </a:solidFill>
                <a:latin typeface="Now"/>
              </a:rPr>
              <a:t> de </a:t>
            </a:r>
            <a:r>
              <a:rPr lang="en-US" sz="2000" dirty="0" err="1">
                <a:solidFill>
                  <a:schemeClr val="accent6">
                    <a:lumMod val="40000"/>
                    <a:lumOff val="60000"/>
                  </a:schemeClr>
                </a:solidFill>
                <a:latin typeface="Now"/>
              </a:rPr>
              <a:t>Desenvolvimento</a:t>
            </a:r>
            <a:r>
              <a:rPr lang="en-US" sz="2000" dirty="0">
                <a:solidFill>
                  <a:schemeClr val="accent6">
                    <a:lumMod val="40000"/>
                    <a:lumOff val="60000"/>
                  </a:schemeClr>
                </a:solidFill>
                <a:latin typeface="Now"/>
              </a:rPr>
              <a:t> </a:t>
            </a:r>
            <a:r>
              <a:rPr lang="en-US" sz="2000" dirty="0" err="1">
                <a:solidFill>
                  <a:schemeClr val="accent6">
                    <a:lumMod val="40000"/>
                    <a:lumOff val="60000"/>
                  </a:schemeClr>
                </a:solidFill>
                <a:latin typeface="Now"/>
              </a:rPr>
              <a:t>Sustentável</a:t>
            </a:r>
            <a:r>
              <a:rPr lang="en-US" sz="2000" dirty="0">
                <a:solidFill>
                  <a:schemeClr val="accent6">
                    <a:lumMod val="40000"/>
                    <a:lumOff val="60000"/>
                  </a:schemeClr>
                </a:solidFill>
                <a:latin typeface="Now"/>
              </a:rPr>
              <a:t> </a:t>
            </a:r>
            <a:r>
              <a:rPr lang="en-US" sz="1000" dirty="0">
                <a:solidFill>
                  <a:schemeClr val="bg1"/>
                </a:solidFill>
                <a:latin typeface="Now"/>
              </a:rPr>
              <a:t> </a:t>
            </a:r>
          </a:p>
          <a:p>
            <a:pPr>
              <a:spcBef>
                <a:spcPct val="0"/>
              </a:spcBef>
            </a:pPr>
            <a:r>
              <a:rPr lang="en-US" sz="2400" dirty="0">
                <a:solidFill>
                  <a:schemeClr val="bg1"/>
                </a:solidFill>
                <a:latin typeface="Now"/>
              </a:rPr>
              <a:t>ODS 5: </a:t>
            </a:r>
            <a:r>
              <a:rPr lang="pt-BR" sz="2400" dirty="0">
                <a:solidFill>
                  <a:schemeClr val="bg1"/>
                </a:solidFill>
                <a:latin typeface="Now"/>
              </a:rPr>
              <a:t>Alcançar a </a:t>
            </a:r>
            <a:r>
              <a:rPr lang="pt-BR" sz="2400" dirty="0" err="1">
                <a:solidFill>
                  <a:schemeClr val="bg1"/>
                </a:solidFill>
                <a:latin typeface="Now"/>
              </a:rPr>
              <a:t>Igualdadee</a:t>
            </a:r>
            <a:r>
              <a:rPr lang="pt-BR" sz="2400" dirty="0">
                <a:solidFill>
                  <a:schemeClr val="bg1"/>
                </a:solidFill>
                <a:latin typeface="Now"/>
              </a:rPr>
              <a:t> de gênero e </a:t>
            </a:r>
            <a:r>
              <a:rPr lang="pt-BR" sz="2400" dirty="0" err="1">
                <a:solidFill>
                  <a:schemeClr val="bg1"/>
                </a:solidFill>
                <a:latin typeface="Now"/>
              </a:rPr>
              <a:t>empoderar</a:t>
            </a:r>
            <a:r>
              <a:rPr lang="pt-BR" sz="2400" dirty="0">
                <a:solidFill>
                  <a:schemeClr val="bg1"/>
                </a:solidFill>
                <a:latin typeface="Now"/>
              </a:rPr>
              <a:t> todas as mulheres e meninas. Incluindo a Meta 5.5: Garantir a participação plena e efetiva das mulheres e oportunidades iguais de liderança em todos os níveis de tomada de decisão na vida política, econômica e pública.</a:t>
            </a:r>
            <a:endParaRPr lang="en-US" sz="2400" dirty="0">
              <a:solidFill>
                <a:schemeClr val="bg1"/>
              </a:solidFill>
              <a:latin typeface="Now"/>
            </a:endParaRPr>
          </a:p>
        </p:txBody>
      </p:sp>
      <p:pic>
        <p:nvPicPr>
          <p:cNvPr id="3" name="Picture 2">
            <a:extLst>
              <a:ext uri="{FF2B5EF4-FFF2-40B4-BE49-F238E27FC236}">
                <a16:creationId xmlns:a16="http://schemas.microsoft.com/office/drawing/2014/main" id="{A24C8221-12DF-40F6-852F-7A402D13D092}"/>
              </a:ext>
            </a:extLst>
          </p:cNvPr>
          <p:cNvPicPr>
            <a:picLocks noChangeAspect="1"/>
          </p:cNvPicPr>
          <p:nvPr/>
        </p:nvPicPr>
        <p:blipFill>
          <a:blip r:embed="rId6"/>
          <a:stretch>
            <a:fillRect/>
          </a:stretch>
        </p:blipFill>
        <p:spPr>
          <a:xfrm>
            <a:off x="12649200" y="4305300"/>
            <a:ext cx="4355260" cy="5433220"/>
          </a:xfrm>
          <a:prstGeom prst="rect">
            <a:avLst/>
          </a:prstGeom>
        </p:spPr>
      </p:pic>
      <p:sp>
        <p:nvSpPr>
          <p:cNvPr id="29" name="TextBox 19">
            <a:extLst>
              <a:ext uri="{FF2B5EF4-FFF2-40B4-BE49-F238E27FC236}">
                <a16:creationId xmlns:a16="http://schemas.microsoft.com/office/drawing/2014/main" id="{7B4B398E-BE91-48C9-9DC2-E1E0A868A3D0}"/>
              </a:ext>
            </a:extLst>
          </p:cNvPr>
          <p:cNvSpPr txBox="1"/>
          <p:nvPr/>
        </p:nvSpPr>
        <p:spPr>
          <a:xfrm>
            <a:off x="5715000" y="6531547"/>
            <a:ext cx="7973497" cy="2431435"/>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pt-BR" sz="2000" dirty="0">
                <a:solidFill>
                  <a:schemeClr val="accent6">
                    <a:lumMod val="40000"/>
                    <a:lumOff val="60000"/>
                  </a:schemeClr>
                </a:solidFill>
                <a:latin typeface="Now"/>
              </a:rPr>
              <a:t>Política de Gênero do CEPF</a:t>
            </a:r>
          </a:p>
          <a:p>
            <a:pPr>
              <a:spcBef>
                <a:spcPct val="0"/>
              </a:spcBef>
            </a:pPr>
            <a:r>
              <a:rPr lang="pt-BR" sz="2400" dirty="0">
                <a:solidFill>
                  <a:schemeClr val="bg1"/>
                </a:solidFill>
                <a:latin typeface="Now"/>
              </a:rPr>
              <a:t>“... As questões e considerações de gênero serão ativamente incorporadas ao longo do processo de concessão de financiamento e o progresso nos resultados relacionados ao gênero será monitorado”.</a:t>
            </a:r>
            <a:endParaRPr lang="en-US" sz="2400" dirty="0">
              <a:solidFill>
                <a:schemeClr val="bg1"/>
              </a:solidFill>
              <a:latin typeface="Now"/>
            </a:endParaRPr>
          </a:p>
        </p:txBody>
      </p:sp>
      <p:sp>
        <p:nvSpPr>
          <p:cNvPr id="18" name="TextBox 10">
            <a:extLst>
              <a:ext uri="{FF2B5EF4-FFF2-40B4-BE49-F238E27FC236}">
                <a16:creationId xmlns:a16="http://schemas.microsoft.com/office/drawing/2014/main" id="{23BF7325-B1C5-4146-A8F2-88017A471D9E}"/>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21" name="TextBox 27">
            <a:extLst>
              <a:ext uri="{FF2B5EF4-FFF2-40B4-BE49-F238E27FC236}">
                <a16:creationId xmlns:a16="http://schemas.microsoft.com/office/drawing/2014/main" id="{2FB44698-3F1A-44E8-8006-1FA8525B8DE8}"/>
              </a:ext>
            </a:extLst>
          </p:cNvPr>
          <p:cNvSpPr txBox="1"/>
          <p:nvPr/>
        </p:nvSpPr>
        <p:spPr>
          <a:xfrm>
            <a:off x="12929591" y="2278617"/>
            <a:ext cx="4748809" cy="1862626"/>
          </a:xfrm>
          <a:prstGeom prst="rect">
            <a:avLst/>
          </a:prstGeom>
        </p:spPr>
        <p:txBody>
          <a:bodyPr lIns="0" tIns="0" rIns="0" bIns="0" rtlCol="0" anchor="t">
            <a:spAutoFit/>
          </a:bodyPr>
          <a:lstStyle/>
          <a:p>
            <a:pPr>
              <a:lnSpc>
                <a:spcPts val="4899"/>
              </a:lnSpc>
            </a:pPr>
            <a:r>
              <a:rPr lang="pt-BR" sz="3499">
                <a:solidFill>
                  <a:srgbClr val="FFFFFF"/>
                </a:solidFill>
                <a:latin typeface="Now Bold"/>
              </a:rPr>
              <a:t>Os direitos das mulheres são direitos humanos</a:t>
            </a:r>
            <a:endParaRPr lang="es-ES" sz="3499">
              <a:solidFill>
                <a:srgbClr val="FFFFFF"/>
              </a:solidFill>
              <a:latin typeface="Now Bold"/>
            </a:endParaRPr>
          </a:p>
        </p:txBody>
      </p:sp>
      <p:pic>
        <p:nvPicPr>
          <p:cNvPr id="2" name="Picture 2">
            <a:extLst>
              <a:ext uri="{FF2B5EF4-FFF2-40B4-BE49-F238E27FC236}">
                <a16:creationId xmlns:a16="http://schemas.microsoft.com/office/drawing/2014/main" id="{40B09B39-74C0-4E0F-9ECE-A460E7B0BDA0}"/>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52525" y="2324100"/>
            <a:ext cx="2979777" cy="297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57F4B-E134-42B2-84B5-212526547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5" y="0"/>
            <a:ext cx="18207789" cy="10287000"/>
          </a:xfrm>
          <a:prstGeom prst="rect">
            <a:avLst/>
          </a:prstGeom>
        </p:spPr>
      </p:pic>
      <p:sp>
        <p:nvSpPr>
          <p:cNvPr id="3" name="TextBox 3"/>
          <p:cNvSpPr txBox="1"/>
          <p:nvPr/>
        </p:nvSpPr>
        <p:spPr>
          <a:xfrm>
            <a:off x="-1" y="6515100"/>
            <a:ext cx="6016564" cy="2954655"/>
          </a:xfrm>
          <a:prstGeom prst="rect">
            <a:avLst/>
          </a:prstGeom>
        </p:spPr>
        <p:txBody>
          <a:bodyPr wrap="square" lIns="0" tIns="0" rIns="0" bIns="0" rtlCol="0" anchor="t">
            <a:spAutoFit/>
          </a:bodyPr>
          <a:lstStyle/>
          <a:p>
            <a:pPr algn="r"/>
            <a:r>
              <a:rPr lang="pt-BR" sz="4800">
                <a:solidFill>
                  <a:srgbClr val="94D2BD"/>
                </a:solidFill>
                <a:latin typeface="Now"/>
              </a:rPr>
              <a:t>Os homens e as mulheres são como “2 asas de um mesmo pássaro” </a:t>
            </a:r>
            <a:endParaRPr lang="en-US" sz="4800">
              <a:solidFill>
                <a:srgbClr val="94D2BD"/>
              </a:solidFill>
              <a:latin typeface="Now Bold"/>
            </a:endParaRPr>
          </a:p>
        </p:txBody>
      </p:sp>
      <p:sp>
        <p:nvSpPr>
          <p:cNvPr id="4" name="TextBox 4"/>
          <p:cNvSpPr txBox="1"/>
          <p:nvPr/>
        </p:nvSpPr>
        <p:spPr>
          <a:xfrm>
            <a:off x="6559671" y="6387128"/>
            <a:ext cx="11337621" cy="3244606"/>
          </a:xfrm>
          <a:prstGeom prst="rect">
            <a:avLst/>
          </a:prstGeom>
        </p:spPr>
        <p:txBody>
          <a:bodyPr wrap="square" lIns="0" tIns="0" rIns="0" bIns="0" rtlCol="0" anchor="t">
            <a:spAutoFit/>
          </a:bodyPr>
          <a:lstStyle/>
          <a:p>
            <a:pPr>
              <a:lnSpc>
                <a:spcPts val="4899"/>
              </a:lnSpc>
              <a:spcAft>
                <a:spcPts val="1200"/>
              </a:spcAft>
            </a:pPr>
            <a:r>
              <a:rPr lang="pt-BR" sz="3499" dirty="0">
                <a:solidFill>
                  <a:srgbClr val="FFFFFF"/>
                </a:solidFill>
                <a:latin typeface="Now" panose="020B0604020202020204" charset="0"/>
              </a:rPr>
              <a:t>Suas comunidades (o pássaro) vão voar mais longe se as duas asas trabalharem juntas. </a:t>
            </a:r>
          </a:p>
          <a:p>
            <a:pPr>
              <a:lnSpc>
                <a:spcPts val="4899"/>
              </a:lnSpc>
              <a:spcAft>
                <a:spcPts val="1200"/>
              </a:spcAft>
            </a:pPr>
            <a:r>
              <a:rPr lang="pt-BR" sz="2800" dirty="0">
                <a:solidFill>
                  <a:srgbClr val="FFFFFF"/>
                </a:solidFill>
                <a:latin typeface="Now" panose="020B0604020202020204" charset="0"/>
              </a:rPr>
              <a:t>As mulheres representam cerca de 50% da população adulta - se não tiverem voz, a sociedade perde oportunidades de ideias, soluções, contribuições para as comunidades e a conservação.</a:t>
            </a:r>
            <a:endParaRPr lang="en-US" sz="2800" dirty="0">
              <a:solidFill>
                <a:srgbClr val="FFFFFF"/>
              </a:solidFill>
              <a:latin typeface="Now" panose="020B0604020202020204" charset="0"/>
            </a:endParaRPr>
          </a:p>
        </p:txBody>
      </p:sp>
      <p:sp>
        <p:nvSpPr>
          <p:cNvPr id="5" name="AutoShape 5"/>
          <p:cNvSpPr/>
          <p:nvPr/>
        </p:nvSpPr>
        <p:spPr>
          <a:xfrm flipH="1">
            <a:off x="6277120" y="6667500"/>
            <a:ext cx="3236" cy="2819400"/>
          </a:xfrm>
          <a:prstGeom prst="line">
            <a:avLst/>
          </a:prstGeom>
          <a:ln w="28575" cap="rnd">
            <a:solidFill>
              <a:srgbClr val="FFFFFF"/>
            </a:solidFill>
            <a:prstDash val="sysDot"/>
            <a:headEnd type="none" w="sm" len="sm"/>
            <a:tailEnd type="none" w="sm" len="sm"/>
          </a:ln>
        </p:spPr>
      </p:sp>
      <p:sp>
        <p:nvSpPr>
          <p:cNvPr id="6" name="TextBox 6"/>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9" name="TextBox 2">
            <a:extLst>
              <a:ext uri="{FF2B5EF4-FFF2-40B4-BE49-F238E27FC236}">
                <a16:creationId xmlns:a16="http://schemas.microsoft.com/office/drawing/2014/main" id="{533C61BD-E049-4FC2-AC66-322FF37FF2E0}"/>
              </a:ext>
            </a:extLst>
          </p:cNvPr>
          <p:cNvSpPr txBox="1"/>
          <p:nvPr/>
        </p:nvSpPr>
        <p:spPr>
          <a:xfrm>
            <a:off x="285652" y="1333500"/>
            <a:ext cx="15024076" cy="997132"/>
          </a:xfrm>
          <a:prstGeom prst="rect">
            <a:avLst/>
          </a:prstGeom>
          <a:solidFill>
            <a:srgbClr val="F9844A"/>
          </a:solidFill>
        </p:spPr>
        <p:txBody>
          <a:bodyPr wrap="square" lIns="0" tIns="0" rIns="0" bIns="0" rtlCol="0" anchor="ctr">
            <a:spAutoFit/>
          </a:bodyPr>
          <a:lstStyle/>
          <a:p>
            <a:pPr>
              <a:lnSpc>
                <a:spcPts val="8400"/>
              </a:lnSpc>
            </a:pPr>
            <a:r>
              <a:rPr lang="pt-BR" sz="5000">
                <a:solidFill>
                  <a:schemeClr val="bg1"/>
                </a:solidFill>
                <a:latin typeface="Now"/>
              </a:rPr>
              <a:t>Este não é apenas um “problema das mulheres”</a:t>
            </a:r>
            <a:endParaRPr lang="en-US" sz="5000">
              <a:solidFill>
                <a:schemeClr val="bg1"/>
              </a:solidFill>
              <a:latin typeface="Now"/>
            </a:endParaRPr>
          </a:p>
        </p:txBody>
      </p:sp>
      <p:sp>
        <p:nvSpPr>
          <p:cNvPr id="13" name="TextBox 4">
            <a:extLst>
              <a:ext uri="{FF2B5EF4-FFF2-40B4-BE49-F238E27FC236}">
                <a16:creationId xmlns:a16="http://schemas.microsoft.com/office/drawing/2014/main" id="{81CE17D2-53D6-4DA0-BFDA-3BA6E15FE9F9}"/>
              </a:ext>
            </a:extLst>
          </p:cNvPr>
          <p:cNvSpPr txBox="1"/>
          <p:nvPr/>
        </p:nvSpPr>
        <p:spPr>
          <a:xfrm>
            <a:off x="13845344" y="3095456"/>
            <a:ext cx="4157004" cy="843949"/>
          </a:xfrm>
          <a:prstGeom prst="rect">
            <a:avLst/>
          </a:prstGeom>
        </p:spPr>
        <p:txBody>
          <a:bodyPr wrap="square" lIns="0" tIns="0" rIns="0" bIns="0" rtlCol="0" anchor="t">
            <a:spAutoFit/>
          </a:bodyPr>
          <a:lstStyle/>
          <a:p>
            <a:pPr algn="r">
              <a:lnSpc>
                <a:spcPts val="2240"/>
              </a:lnSpc>
            </a:pPr>
            <a:r>
              <a:rPr lang="en-US" dirty="0" err="1">
                <a:solidFill>
                  <a:schemeClr val="bg1"/>
                </a:solidFill>
                <a:latin typeface="Now"/>
              </a:rPr>
              <a:t>Pontos</a:t>
            </a:r>
            <a:r>
              <a:rPr lang="en-US" dirty="0">
                <a:solidFill>
                  <a:schemeClr val="bg1"/>
                </a:solidFill>
                <a:latin typeface="Now"/>
              </a:rPr>
              <a:t> </a:t>
            </a:r>
            <a:r>
              <a:rPr lang="en-US" dirty="0" err="1">
                <a:solidFill>
                  <a:schemeClr val="bg1"/>
                </a:solidFill>
                <a:latin typeface="Now"/>
              </a:rPr>
              <a:t>focais</a:t>
            </a:r>
            <a:r>
              <a:rPr lang="en-US" dirty="0">
                <a:solidFill>
                  <a:schemeClr val="bg1"/>
                </a:solidFill>
                <a:latin typeface="Now"/>
              </a:rPr>
              <a:t> de </a:t>
            </a:r>
            <a:r>
              <a:rPr lang="en-US" dirty="0" err="1">
                <a:solidFill>
                  <a:schemeClr val="bg1"/>
                </a:solidFill>
                <a:latin typeface="Now"/>
              </a:rPr>
              <a:t>gênero</a:t>
            </a:r>
            <a:endParaRPr lang="en-US" dirty="0">
              <a:solidFill>
                <a:schemeClr val="bg1"/>
              </a:solidFill>
              <a:latin typeface="Now"/>
            </a:endParaRPr>
          </a:p>
          <a:p>
            <a:pPr algn="r">
              <a:lnSpc>
                <a:spcPts val="2240"/>
              </a:lnSpc>
            </a:pPr>
            <a:r>
              <a:rPr lang="en-US" dirty="0">
                <a:solidFill>
                  <a:schemeClr val="bg1"/>
                </a:solidFill>
                <a:latin typeface="Now"/>
              </a:rPr>
              <a:t>© </a:t>
            </a:r>
            <a:r>
              <a:rPr lang="en-US" dirty="0" err="1">
                <a:solidFill>
                  <a:schemeClr val="bg1"/>
                </a:solidFill>
                <a:latin typeface="Now"/>
              </a:rPr>
              <a:t>Kbal</a:t>
            </a:r>
            <a:r>
              <a:rPr lang="en-US" dirty="0">
                <a:solidFill>
                  <a:schemeClr val="bg1"/>
                </a:solidFill>
                <a:latin typeface="Now"/>
              </a:rPr>
              <a:t> </a:t>
            </a:r>
            <a:r>
              <a:rPr lang="en-US" dirty="0" err="1">
                <a:solidFill>
                  <a:schemeClr val="bg1"/>
                </a:solidFill>
                <a:latin typeface="Now"/>
              </a:rPr>
              <a:t>Romeas</a:t>
            </a:r>
            <a:r>
              <a:rPr lang="en-US" dirty="0">
                <a:solidFill>
                  <a:schemeClr val="bg1"/>
                </a:solidFill>
                <a:latin typeface="Now"/>
              </a:rPr>
              <a:t> village,</a:t>
            </a:r>
          </a:p>
          <a:p>
            <a:pPr algn="r">
              <a:lnSpc>
                <a:spcPts val="2240"/>
              </a:lnSpc>
            </a:pPr>
            <a:r>
              <a:rPr lang="en-US" dirty="0">
                <a:solidFill>
                  <a:schemeClr val="bg1"/>
                </a:solidFill>
                <a:latin typeface="Now"/>
              </a:rPr>
              <a:t>My Village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AB37F6-7160-4AAA-86F0-D4C7CAB4E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5" y="0"/>
            <a:ext cx="18207789" cy="10287000"/>
          </a:xfrm>
          <a:prstGeom prst="rect">
            <a:avLst/>
          </a:prstGeom>
        </p:spPr>
      </p:pic>
      <p:sp>
        <p:nvSpPr>
          <p:cNvPr id="3" name="TextBox 3"/>
          <p:cNvSpPr txBox="1"/>
          <p:nvPr/>
        </p:nvSpPr>
        <p:spPr>
          <a:xfrm>
            <a:off x="1338389" y="5261610"/>
            <a:ext cx="6782381" cy="1860446"/>
          </a:xfrm>
          <a:prstGeom prst="rect">
            <a:avLst/>
          </a:prstGeom>
        </p:spPr>
        <p:txBody>
          <a:bodyPr lIns="0" tIns="0" rIns="0" bIns="0" rtlCol="0" anchor="t">
            <a:spAutoFit/>
          </a:bodyPr>
          <a:lstStyle/>
          <a:p>
            <a:pPr>
              <a:lnSpc>
                <a:spcPts val="4899"/>
              </a:lnSpc>
            </a:pPr>
            <a:r>
              <a:rPr lang="pt-BR" sz="3499" dirty="0">
                <a:solidFill>
                  <a:srgbClr val="FFFFFF"/>
                </a:solidFill>
                <a:latin typeface="Now" panose="020B0604020202020204" charset="0"/>
              </a:rPr>
              <a:t>Os homens também podem ser prejudicados por preconceitos de gênero e estereótipos</a:t>
            </a:r>
            <a:endParaRPr lang="en-US" sz="3499" dirty="0">
              <a:solidFill>
                <a:srgbClr val="FFFFFF"/>
              </a:solidFill>
              <a:latin typeface="Now" panose="020B0604020202020204" charset="0"/>
            </a:endParaRPr>
          </a:p>
        </p:txBody>
      </p:sp>
      <p:sp>
        <p:nvSpPr>
          <p:cNvPr id="4" name="AutoShape 4"/>
          <p:cNvSpPr/>
          <p:nvPr/>
        </p:nvSpPr>
        <p:spPr>
          <a:xfrm>
            <a:off x="1338389" y="4991100"/>
            <a:ext cx="6336676" cy="0"/>
          </a:xfrm>
          <a:prstGeom prst="line">
            <a:avLst/>
          </a:prstGeom>
          <a:ln w="28575" cap="rnd">
            <a:solidFill>
              <a:srgbClr val="94D2BD"/>
            </a:solidFill>
            <a:prstDash val="sysDot"/>
            <a:headEnd type="none" w="sm" len="sm"/>
            <a:tailEnd type="none" w="sm" len="sm"/>
          </a:ln>
        </p:spPr>
      </p:sp>
      <p:sp>
        <p:nvSpPr>
          <p:cNvPr id="13" name="TextBox 2">
            <a:extLst>
              <a:ext uri="{FF2B5EF4-FFF2-40B4-BE49-F238E27FC236}">
                <a16:creationId xmlns:a16="http://schemas.microsoft.com/office/drawing/2014/main" id="{56F2A341-FDE0-40B8-95C6-D88BF1E53709}"/>
              </a:ext>
            </a:extLst>
          </p:cNvPr>
          <p:cNvSpPr txBox="1"/>
          <p:nvPr/>
        </p:nvSpPr>
        <p:spPr>
          <a:xfrm>
            <a:off x="9459159" y="6819900"/>
            <a:ext cx="4866441" cy="642325"/>
          </a:xfrm>
          <a:prstGeom prst="rect">
            <a:avLst/>
          </a:prstGeom>
          <a:solidFill>
            <a:srgbClr val="94D2BD">
              <a:alpha val="88000"/>
            </a:srgbClr>
          </a:solidFill>
        </p:spPr>
        <p:txBody>
          <a:bodyPr wrap="square" lIns="0" tIns="0" rIns="0" bIns="0" rtlCol="0" anchor="t">
            <a:noAutofit/>
          </a:bodyPr>
          <a:lstStyle/>
          <a:p>
            <a:pPr>
              <a:lnSpc>
                <a:spcPts val="8400"/>
              </a:lnSpc>
            </a:pPr>
            <a:endParaRPr lang="en-US" sz="6000">
              <a:solidFill>
                <a:schemeClr val="bg1"/>
              </a:solidFill>
              <a:latin typeface="Now"/>
            </a:endParaRPr>
          </a:p>
        </p:txBody>
      </p:sp>
      <p:sp>
        <p:nvSpPr>
          <p:cNvPr id="5" name="TextBox 5"/>
          <p:cNvSpPr txBox="1"/>
          <p:nvPr/>
        </p:nvSpPr>
        <p:spPr>
          <a:xfrm>
            <a:off x="9710950" y="6210300"/>
            <a:ext cx="8196050" cy="3117200"/>
          </a:xfrm>
          <a:prstGeom prst="rect">
            <a:avLst/>
          </a:prstGeom>
        </p:spPr>
        <p:txBody>
          <a:bodyPr wrap="square" lIns="0" tIns="0" rIns="0" bIns="0" rtlCol="0" anchor="t">
            <a:spAutoFit/>
          </a:bodyPr>
          <a:lstStyle/>
          <a:p>
            <a:pPr>
              <a:lnSpc>
                <a:spcPts val="4899"/>
              </a:lnSpc>
            </a:pPr>
            <a:r>
              <a:rPr lang="pt-BR" sz="3499" dirty="0">
                <a:solidFill>
                  <a:srgbClr val="FFFFFF"/>
                </a:solidFill>
                <a:latin typeface="Now" panose="020B0604020202020204" charset="0"/>
              </a:rPr>
              <a:t>Os homens podem ser</a:t>
            </a:r>
          </a:p>
          <a:p>
            <a:pPr>
              <a:lnSpc>
                <a:spcPts val="4899"/>
              </a:lnSpc>
            </a:pPr>
            <a:r>
              <a:rPr lang="pt-BR" sz="3499" dirty="0">
                <a:solidFill>
                  <a:srgbClr val="FFFFFF"/>
                </a:solidFill>
                <a:latin typeface="Now" panose="020B0604020202020204" charset="0"/>
              </a:rPr>
              <a:t>campeões de gênero, apoiando às mulheres e ajudando-as a desenvolver a capacidade de envolvimento na conservação</a:t>
            </a:r>
            <a:endParaRPr lang="en-US" sz="3499" dirty="0">
              <a:solidFill>
                <a:srgbClr val="FFFFFF"/>
              </a:solidFill>
              <a:latin typeface="Now" panose="020B0604020202020204" charset="0"/>
            </a:endParaRPr>
          </a:p>
        </p:txBody>
      </p:sp>
      <p:sp>
        <p:nvSpPr>
          <p:cNvPr id="6" name="AutoShape 6"/>
          <p:cNvSpPr/>
          <p:nvPr/>
        </p:nvSpPr>
        <p:spPr>
          <a:xfrm>
            <a:off x="9710950" y="5981700"/>
            <a:ext cx="6336676" cy="0"/>
          </a:xfrm>
          <a:prstGeom prst="line">
            <a:avLst/>
          </a:prstGeom>
          <a:ln w="28575" cap="rnd">
            <a:solidFill>
              <a:srgbClr val="94D2BD"/>
            </a:solidFill>
            <a:prstDash val="sysDot"/>
            <a:headEnd type="none" w="sm" len="sm"/>
            <a:tailEnd type="none" w="sm" len="sm"/>
          </a:ln>
        </p:spPr>
      </p:sp>
      <p:sp>
        <p:nvSpPr>
          <p:cNvPr id="10" name="TextBox 6">
            <a:extLst>
              <a:ext uri="{FF2B5EF4-FFF2-40B4-BE49-F238E27FC236}">
                <a16:creationId xmlns:a16="http://schemas.microsoft.com/office/drawing/2014/main" id="{990C14D0-ADB4-4851-9257-F8F754B35BDC}"/>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11" name="TextBox 2">
            <a:extLst>
              <a:ext uri="{FF2B5EF4-FFF2-40B4-BE49-F238E27FC236}">
                <a16:creationId xmlns:a16="http://schemas.microsoft.com/office/drawing/2014/main" id="{EE36DC91-0435-4FD1-B00E-D17EF65EAFCA}"/>
              </a:ext>
            </a:extLst>
          </p:cNvPr>
          <p:cNvSpPr txBox="1"/>
          <p:nvPr/>
        </p:nvSpPr>
        <p:spPr>
          <a:xfrm>
            <a:off x="285652" y="1333500"/>
            <a:ext cx="15024076" cy="997132"/>
          </a:xfrm>
          <a:prstGeom prst="rect">
            <a:avLst/>
          </a:prstGeom>
          <a:solidFill>
            <a:srgbClr val="F9844A"/>
          </a:solidFill>
        </p:spPr>
        <p:txBody>
          <a:bodyPr wrap="square" lIns="0" tIns="0" rIns="0" bIns="0" rtlCol="0" anchor="ctr">
            <a:spAutoFit/>
          </a:bodyPr>
          <a:lstStyle/>
          <a:p>
            <a:pPr>
              <a:lnSpc>
                <a:spcPts val="8400"/>
              </a:lnSpc>
            </a:pPr>
            <a:r>
              <a:rPr lang="pt-BR" sz="5000">
                <a:solidFill>
                  <a:schemeClr val="bg1"/>
                </a:solidFill>
                <a:latin typeface="Now"/>
              </a:rPr>
              <a:t>Este não é apenas um “problema das mulheres”</a:t>
            </a:r>
            <a:endParaRPr lang="en-US" sz="5000">
              <a:solidFill>
                <a:schemeClr val="bg1"/>
              </a:solidFill>
              <a:latin typeface="N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45C7D-2AB3-484C-94D3-B392E4433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5" y="0"/>
            <a:ext cx="18207789" cy="10287000"/>
          </a:xfrm>
          <a:prstGeom prst="rect">
            <a:avLst/>
          </a:prstGeom>
        </p:spPr>
      </p:pic>
      <p:sp>
        <p:nvSpPr>
          <p:cNvPr id="9" name="Rectangle 8">
            <a:extLst>
              <a:ext uri="{FF2B5EF4-FFF2-40B4-BE49-F238E27FC236}">
                <a16:creationId xmlns:a16="http://schemas.microsoft.com/office/drawing/2014/main" id="{8D27AA9E-C7C3-49BA-95D6-97E5F57E99B9}"/>
              </a:ext>
            </a:extLst>
          </p:cNvPr>
          <p:cNvSpPr/>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2438400" y="6882479"/>
            <a:ext cx="13594021" cy="3214021"/>
          </a:xfrm>
          <a:prstGeom prst="rect">
            <a:avLst/>
          </a:prstGeom>
        </p:spPr>
        <p:txBody>
          <a:bodyPr wrap="square" lIns="0" tIns="0" rIns="0" bIns="0" rtlCol="0" anchor="t">
            <a:spAutoFit/>
          </a:bodyPr>
          <a:lstStyle/>
          <a:p>
            <a:pPr algn="ctr">
              <a:lnSpc>
                <a:spcPts val="4799"/>
              </a:lnSpc>
              <a:spcBef>
                <a:spcPct val="0"/>
              </a:spcBef>
              <a:spcAft>
                <a:spcPts val="1200"/>
              </a:spcAft>
            </a:pPr>
            <a:r>
              <a:rPr lang="pt-BR" sz="3600" dirty="0">
                <a:solidFill>
                  <a:srgbClr val="FFFFFF"/>
                </a:solidFill>
                <a:latin typeface="Now"/>
              </a:rPr>
              <a:t>Homens, mulheres e crianças podem se beneficiar da integração de gênero na conservação! </a:t>
            </a:r>
          </a:p>
          <a:p>
            <a:pPr algn="ctr">
              <a:lnSpc>
                <a:spcPts val="4799"/>
              </a:lnSpc>
              <a:spcBef>
                <a:spcPct val="0"/>
              </a:spcBef>
              <a:spcAft>
                <a:spcPts val="1200"/>
              </a:spcAft>
            </a:pPr>
            <a:r>
              <a:rPr lang="pt-BR" sz="3600" dirty="0">
                <a:solidFill>
                  <a:srgbClr val="FFFFFF"/>
                </a:solidFill>
                <a:latin typeface="Now"/>
              </a:rPr>
              <a:t>Os homens e as mulheres podem trabalhar em parceria para informar, desenvolver e implementar soluções que são importantes para suas comunidades.</a:t>
            </a:r>
            <a:endParaRPr lang="en-US" sz="3600" dirty="0">
              <a:solidFill>
                <a:srgbClr val="FFFFFF"/>
              </a:solidFill>
              <a:latin typeface="Now"/>
            </a:endParaRPr>
          </a:p>
        </p:txBody>
      </p:sp>
      <p:sp>
        <p:nvSpPr>
          <p:cNvPr id="7" name="TextBox 6">
            <a:extLst>
              <a:ext uri="{FF2B5EF4-FFF2-40B4-BE49-F238E27FC236}">
                <a16:creationId xmlns:a16="http://schemas.microsoft.com/office/drawing/2014/main" id="{CF5D1786-3D08-498C-8BC3-C47B733A0963}"/>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10" name="TextBox 2">
            <a:extLst>
              <a:ext uri="{FF2B5EF4-FFF2-40B4-BE49-F238E27FC236}">
                <a16:creationId xmlns:a16="http://schemas.microsoft.com/office/drawing/2014/main" id="{6E060CDD-7FA4-4DCF-B097-649A16CCF403}"/>
              </a:ext>
            </a:extLst>
          </p:cNvPr>
          <p:cNvSpPr txBox="1"/>
          <p:nvPr/>
        </p:nvSpPr>
        <p:spPr>
          <a:xfrm>
            <a:off x="285652" y="1333500"/>
            <a:ext cx="15024076" cy="997132"/>
          </a:xfrm>
          <a:prstGeom prst="rect">
            <a:avLst/>
          </a:prstGeom>
          <a:solidFill>
            <a:srgbClr val="F9844A"/>
          </a:solidFill>
        </p:spPr>
        <p:txBody>
          <a:bodyPr wrap="square" lIns="0" tIns="0" rIns="0" bIns="0" rtlCol="0" anchor="ctr">
            <a:spAutoFit/>
          </a:bodyPr>
          <a:lstStyle/>
          <a:p>
            <a:pPr>
              <a:lnSpc>
                <a:spcPts val="8400"/>
              </a:lnSpc>
            </a:pPr>
            <a:r>
              <a:rPr lang="pt-BR" sz="5000">
                <a:solidFill>
                  <a:schemeClr val="bg1"/>
                </a:solidFill>
                <a:latin typeface="Now"/>
              </a:rPr>
              <a:t>Este não é apenas um “problema das mulheres”</a:t>
            </a:r>
            <a:endParaRPr lang="en-US" sz="5000">
              <a:solidFill>
                <a:schemeClr val="bg1"/>
              </a:solidFill>
              <a:latin typeface="N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 name="Freeform 3"/>
          <p:cNvSpPr/>
          <p:nvPr/>
        </p:nvSpPr>
        <p:spPr>
          <a:xfrm>
            <a:off x="86549" y="2090154"/>
            <a:ext cx="72286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4" name="AutoShape 4"/>
          <p:cNvSpPr/>
          <p:nvPr/>
        </p:nvSpPr>
        <p:spPr>
          <a:xfrm rot="-5400000">
            <a:off x="6945694" y="5987828"/>
            <a:ext cx="4707904" cy="0"/>
          </a:xfrm>
          <a:prstGeom prst="line">
            <a:avLst/>
          </a:prstGeom>
          <a:ln w="28575" cap="rnd">
            <a:solidFill>
              <a:srgbClr val="FFFFFF"/>
            </a:solidFill>
            <a:prstDash val="sysDot"/>
            <a:headEnd type="none" w="sm" len="sm"/>
            <a:tailEnd type="none" w="sm" len="sm"/>
          </a:ln>
        </p:spPr>
      </p:sp>
      <p:grpSp>
        <p:nvGrpSpPr>
          <p:cNvPr id="5" name="Group 5"/>
          <p:cNvGrpSpPr/>
          <p:nvPr/>
        </p:nvGrpSpPr>
        <p:grpSpPr>
          <a:xfrm>
            <a:off x="10103317" y="3586049"/>
            <a:ext cx="1302769" cy="130276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a:p>
          </p:txBody>
        </p:sp>
      </p:grpSp>
      <p:sp>
        <p:nvSpPr>
          <p:cNvPr id="7" name="TextBox 7"/>
          <p:cNvSpPr txBox="1"/>
          <p:nvPr/>
        </p:nvSpPr>
        <p:spPr>
          <a:xfrm>
            <a:off x="11875550" y="3726922"/>
            <a:ext cx="5242694" cy="1029834"/>
          </a:xfrm>
          <a:prstGeom prst="rect">
            <a:avLst/>
          </a:prstGeom>
        </p:spPr>
        <p:txBody>
          <a:bodyPr wrap="square" lIns="0" tIns="0" rIns="0" bIns="0" rtlCol="0" anchor="t">
            <a:spAutoFit/>
          </a:bodyPr>
          <a:lstStyle/>
          <a:p>
            <a:pPr>
              <a:lnSpc>
                <a:spcPts val="4059"/>
              </a:lnSpc>
            </a:pPr>
            <a:r>
              <a:rPr lang="en-US" sz="2899">
                <a:solidFill>
                  <a:srgbClr val="FFFFFF"/>
                </a:solidFill>
                <a:latin typeface="Now"/>
              </a:rPr>
              <a:t>MAIOR DESENVOLVIMENTO ECONÔMICO</a:t>
            </a:r>
          </a:p>
        </p:txBody>
      </p:sp>
      <p:sp>
        <p:nvSpPr>
          <p:cNvPr id="8" name="TextBox 8"/>
          <p:cNvSpPr txBox="1"/>
          <p:nvPr/>
        </p:nvSpPr>
        <p:spPr>
          <a:xfrm>
            <a:off x="631218" y="1351967"/>
            <a:ext cx="8182771" cy="1511824"/>
          </a:xfrm>
          <a:prstGeom prst="rect">
            <a:avLst/>
          </a:prstGeom>
        </p:spPr>
        <p:txBody>
          <a:bodyPr lIns="0" tIns="0" rIns="0" bIns="0" rtlCol="0" anchor="t">
            <a:spAutoFit/>
          </a:bodyPr>
          <a:lstStyle/>
          <a:p>
            <a:pPr>
              <a:lnSpc>
                <a:spcPts val="5880"/>
              </a:lnSpc>
            </a:pPr>
            <a:r>
              <a:rPr lang="pt-BR" sz="4900">
                <a:solidFill>
                  <a:srgbClr val="FFFFFF"/>
                </a:solidFill>
                <a:latin typeface="Now"/>
              </a:rPr>
              <a:t>As mulheres podem ser agentes de mudança</a:t>
            </a:r>
            <a:endParaRPr lang="en-US" sz="4900">
              <a:solidFill>
                <a:srgbClr val="FFFFFF"/>
              </a:solidFill>
              <a:latin typeface="Now Bold"/>
            </a:endParaRPr>
          </a:p>
        </p:txBody>
      </p:sp>
      <p:sp>
        <p:nvSpPr>
          <p:cNvPr id="10" name="TextBox 10"/>
          <p:cNvSpPr txBox="1"/>
          <p:nvPr/>
        </p:nvSpPr>
        <p:spPr>
          <a:xfrm>
            <a:off x="1169754" y="4185326"/>
            <a:ext cx="7512138" cy="3949799"/>
          </a:xfrm>
          <a:prstGeom prst="rect">
            <a:avLst/>
          </a:prstGeom>
        </p:spPr>
        <p:txBody>
          <a:bodyPr lIns="0" tIns="0" rIns="0" bIns="0" rtlCol="0" anchor="t">
            <a:spAutoFit/>
          </a:bodyPr>
          <a:lstStyle/>
          <a:p>
            <a:pPr algn="r">
              <a:lnSpc>
                <a:spcPts val="4439"/>
              </a:lnSpc>
              <a:spcBef>
                <a:spcPct val="0"/>
              </a:spcBef>
            </a:pPr>
            <a:r>
              <a:rPr lang="pt-BR" sz="3699">
                <a:solidFill>
                  <a:srgbClr val="FFFFFF"/>
                </a:solidFill>
                <a:latin typeface="Now"/>
              </a:rPr>
              <a:t>Os projetos de desenvolvimento e os projetos humanitários descobriram que, onde as mulheres são incluídas de forma significativa nas atividades e decisões da comunidade, </a:t>
            </a:r>
            <a:r>
              <a:rPr lang="pt-BR" sz="3699" b="1">
                <a:solidFill>
                  <a:srgbClr val="FFFFFF"/>
                </a:solidFill>
                <a:latin typeface="Now"/>
              </a:rPr>
              <a:t>toda a comunidade se beneficia de:</a:t>
            </a:r>
            <a:endParaRPr lang="en-US" sz="3699" b="1">
              <a:solidFill>
                <a:srgbClr val="FFFFFF"/>
              </a:solidFill>
              <a:latin typeface="Now"/>
            </a:endParaRPr>
          </a:p>
        </p:txBody>
      </p:sp>
      <p:sp>
        <p:nvSpPr>
          <p:cNvPr id="11" name="TextBox 11"/>
          <p:cNvSpPr txBox="1"/>
          <p:nvPr/>
        </p:nvSpPr>
        <p:spPr>
          <a:xfrm>
            <a:off x="11875550" y="5721481"/>
            <a:ext cx="5117050" cy="1555619"/>
          </a:xfrm>
          <a:prstGeom prst="rect">
            <a:avLst/>
          </a:prstGeom>
        </p:spPr>
        <p:txBody>
          <a:bodyPr lIns="0" tIns="0" rIns="0" bIns="0" rtlCol="0" anchor="t">
            <a:spAutoFit/>
          </a:bodyPr>
          <a:lstStyle/>
          <a:p>
            <a:pPr>
              <a:lnSpc>
                <a:spcPts val="4059"/>
              </a:lnSpc>
            </a:pPr>
            <a:r>
              <a:rPr lang="pt-BR" sz="2899">
                <a:solidFill>
                  <a:srgbClr val="FFFFFF"/>
                </a:solidFill>
                <a:latin typeface="Now"/>
              </a:rPr>
              <a:t>MELHORES EXPECTATIVAS PARA AS FUTURAS GERAÇÕES </a:t>
            </a:r>
            <a:endParaRPr lang="en-US" sz="2899">
              <a:solidFill>
                <a:srgbClr val="FFFFFF"/>
              </a:solidFill>
              <a:latin typeface="Now"/>
            </a:endParaRPr>
          </a:p>
        </p:txBody>
      </p:sp>
      <p:sp>
        <p:nvSpPr>
          <p:cNvPr id="12" name="TextBox 12"/>
          <p:cNvSpPr txBox="1"/>
          <p:nvPr/>
        </p:nvSpPr>
        <p:spPr>
          <a:xfrm>
            <a:off x="11875550" y="8072246"/>
            <a:ext cx="5117050" cy="1029834"/>
          </a:xfrm>
          <a:prstGeom prst="rect">
            <a:avLst/>
          </a:prstGeom>
        </p:spPr>
        <p:txBody>
          <a:bodyPr lIns="0" tIns="0" rIns="0" bIns="0" rtlCol="0" anchor="t">
            <a:spAutoFit/>
          </a:bodyPr>
          <a:lstStyle/>
          <a:p>
            <a:pPr>
              <a:lnSpc>
                <a:spcPts val="4059"/>
              </a:lnSpc>
            </a:pPr>
            <a:r>
              <a:rPr lang="pt-BR" sz="2899">
                <a:solidFill>
                  <a:srgbClr val="FFFFFF"/>
                </a:solidFill>
                <a:latin typeface="Now"/>
              </a:rPr>
              <a:t>SISTEMAS POLÍTICOS E SOCIAIS FORTALECIDOS</a:t>
            </a:r>
            <a:endParaRPr lang="en-US" sz="2899">
              <a:solidFill>
                <a:srgbClr val="FFFFFF"/>
              </a:solidFill>
              <a:latin typeface="Now"/>
            </a:endParaRPr>
          </a:p>
        </p:txBody>
      </p:sp>
      <p:grpSp>
        <p:nvGrpSpPr>
          <p:cNvPr id="13" name="Group 13"/>
          <p:cNvGrpSpPr/>
          <p:nvPr/>
        </p:nvGrpSpPr>
        <p:grpSpPr>
          <a:xfrm>
            <a:off x="10103317" y="5801611"/>
            <a:ext cx="1302769" cy="1302769"/>
            <a:chOff x="0" y="0"/>
            <a:chExt cx="6350000" cy="6350000"/>
          </a:xfrm>
          <a:solidFill>
            <a:srgbClr val="0A9396"/>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5" name="Group 15"/>
          <p:cNvGrpSpPr/>
          <p:nvPr/>
        </p:nvGrpSpPr>
        <p:grpSpPr>
          <a:xfrm>
            <a:off x="10103317" y="7955531"/>
            <a:ext cx="1302769" cy="1302769"/>
            <a:chOff x="0" y="0"/>
            <a:chExt cx="6350000" cy="6350000"/>
          </a:xfrm>
          <a:solidFill>
            <a:srgbClr val="0A9396"/>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2" name="Graphic 21" descr="Dollar with solid fill">
            <a:extLst>
              <a:ext uri="{FF2B5EF4-FFF2-40B4-BE49-F238E27FC236}">
                <a16:creationId xmlns:a16="http://schemas.microsoft.com/office/drawing/2014/main" id="{C0B3D745-6094-473D-ADCA-3FC43C41109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47114" y="3855166"/>
            <a:ext cx="755703" cy="755703"/>
          </a:xfrm>
          <a:prstGeom prst="rect">
            <a:avLst/>
          </a:prstGeom>
        </p:spPr>
      </p:pic>
      <p:pic>
        <p:nvPicPr>
          <p:cNvPr id="24" name="Graphic 23" descr="Family with two children outline">
            <a:extLst>
              <a:ext uri="{FF2B5EF4-FFF2-40B4-BE49-F238E27FC236}">
                <a16:creationId xmlns:a16="http://schemas.microsoft.com/office/drawing/2014/main" id="{AC4EFBDE-3E3A-48F3-9F36-6EE5D97796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8655" y="5905160"/>
            <a:ext cx="1005840" cy="1005840"/>
          </a:xfrm>
          <a:prstGeom prst="rect">
            <a:avLst/>
          </a:prstGeom>
        </p:spPr>
      </p:pic>
      <p:pic>
        <p:nvPicPr>
          <p:cNvPr id="28" name="Graphic 27" descr="Connections outline">
            <a:extLst>
              <a:ext uri="{FF2B5EF4-FFF2-40B4-BE49-F238E27FC236}">
                <a16:creationId xmlns:a16="http://schemas.microsoft.com/office/drawing/2014/main" id="{C9C11A3A-4A7D-4069-B5EA-4D0773FE78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95560" y="8124316"/>
            <a:ext cx="1005840" cy="1005840"/>
          </a:xfrm>
          <a:prstGeom prst="rect">
            <a:avLst/>
          </a:prstGeom>
        </p:spPr>
      </p:pic>
      <p:sp>
        <p:nvSpPr>
          <p:cNvPr id="19" name="TextBox 6">
            <a:extLst>
              <a:ext uri="{FF2B5EF4-FFF2-40B4-BE49-F238E27FC236}">
                <a16:creationId xmlns:a16="http://schemas.microsoft.com/office/drawing/2014/main" id="{215E71B2-0884-41A4-87C6-C1AF049C5FAA}"/>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4991D157-6A9A-4579-AFC1-0B624AE9637E}"/>
              </a:ext>
            </a:extLst>
          </p:cNvPr>
          <p:cNvGrpSpPr/>
          <p:nvPr/>
        </p:nvGrpSpPr>
        <p:grpSpPr>
          <a:xfrm>
            <a:off x="506390" y="3848100"/>
            <a:ext cx="9268828" cy="5907582"/>
            <a:chOff x="0" y="0"/>
            <a:chExt cx="2386174" cy="1844637"/>
          </a:xfrm>
        </p:grpSpPr>
        <p:sp>
          <p:nvSpPr>
            <p:cNvPr id="26" name="Freeform 10">
              <a:extLst>
                <a:ext uri="{FF2B5EF4-FFF2-40B4-BE49-F238E27FC236}">
                  <a16:creationId xmlns:a16="http://schemas.microsoft.com/office/drawing/2014/main" id="{14FC7498-036A-48E5-BB64-6DAB64066D0C}"/>
                </a:ext>
              </a:extLst>
            </p:cNvPr>
            <p:cNvSpPr/>
            <p:nvPr/>
          </p:nvSpPr>
          <p:spPr>
            <a:xfrm>
              <a:off x="0" y="0"/>
              <a:ext cx="2386174" cy="1844637"/>
            </a:xfrm>
            <a:custGeom>
              <a:avLst/>
              <a:gdLst/>
              <a:ahLst/>
              <a:cxnLst/>
              <a:rect l="l" t="t" r="r" b="b"/>
              <a:pathLst>
                <a:path w="2386174" h="1844637">
                  <a:moveTo>
                    <a:pt x="0" y="0"/>
                  </a:moveTo>
                  <a:lnTo>
                    <a:pt x="2386174" y="0"/>
                  </a:lnTo>
                  <a:lnTo>
                    <a:pt x="2386174" y="1844637"/>
                  </a:lnTo>
                  <a:lnTo>
                    <a:pt x="0" y="1844637"/>
                  </a:lnTo>
                  <a:close/>
                </a:path>
              </a:pathLst>
            </a:custGeom>
            <a:solidFill>
              <a:srgbClr val="FFFFFF">
                <a:alpha val="96000"/>
              </a:srgbClr>
            </a:solidFill>
          </p:spPr>
          <p:txBody>
            <a:bodyPr/>
            <a:lstStyle/>
            <a:p>
              <a:endParaRPr lang="en-US"/>
            </a:p>
          </p:txBody>
        </p:sp>
      </p:grpSp>
      <p:sp>
        <p:nvSpPr>
          <p:cNvPr id="27" name="TextBox 12">
            <a:extLst>
              <a:ext uri="{FF2B5EF4-FFF2-40B4-BE49-F238E27FC236}">
                <a16:creationId xmlns:a16="http://schemas.microsoft.com/office/drawing/2014/main" id="{5E213421-B25C-4368-838E-63BC86B55832}"/>
              </a:ext>
            </a:extLst>
          </p:cNvPr>
          <p:cNvSpPr txBox="1"/>
          <p:nvPr/>
        </p:nvSpPr>
        <p:spPr>
          <a:xfrm>
            <a:off x="800776" y="3980598"/>
            <a:ext cx="8648024" cy="5361468"/>
          </a:xfrm>
          <a:prstGeom prst="rect">
            <a:avLst/>
          </a:prstGeom>
        </p:spPr>
        <p:txBody>
          <a:bodyPr wrap="square" lIns="0" tIns="0" rIns="0" bIns="0" rtlCol="0" anchor="t">
            <a:spAutoFit/>
          </a:bodyPr>
          <a:lstStyle/>
          <a:p>
            <a:pPr>
              <a:lnSpc>
                <a:spcPts val="4439"/>
              </a:lnSpc>
            </a:pPr>
            <a:r>
              <a:rPr lang="pt-BR" sz="2600" dirty="0">
                <a:solidFill>
                  <a:srgbClr val="03989E"/>
                </a:solidFill>
                <a:latin typeface="Now" panose="020B0604020202020204" charset="0"/>
              </a:rPr>
              <a:t>Quando as mulheres possuem mais acesso à educação e são capacitadas, as economias e o bem-estar da comunidade aumentam. Há:</a:t>
            </a:r>
          </a:p>
          <a:p>
            <a:pPr marL="342900" indent="-342900">
              <a:lnSpc>
                <a:spcPts val="3600"/>
              </a:lnSpc>
              <a:buFont typeface="Wingdings" panose="05000000000000000000" pitchFamily="2" charset="2"/>
              <a:buChar char="à"/>
            </a:pPr>
            <a:r>
              <a:rPr lang="pt-BR" sz="2400" dirty="0">
                <a:solidFill>
                  <a:srgbClr val="03989E"/>
                </a:solidFill>
                <a:latin typeface="Now" panose="020B0604020202020204" charset="0"/>
              </a:rPr>
              <a:t>Maior compartilhamento na resolução de problemas entre homens e mulheres</a:t>
            </a:r>
          </a:p>
          <a:p>
            <a:pPr marL="342900" indent="-342900">
              <a:lnSpc>
                <a:spcPts val="3600"/>
              </a:lnSpc>
              <a:buFont typeface="Wingdings" panose="05000000000000000000" pitchFamily="2" charset="2"/>
              <a:buChar char="à"/>
            </a:pPr>
            <a:r>
              <a:rPr lang="pt-BR" sz="2400" dirty="0">
                <a:solidFill>
                  <a:srgbClr val="03989E"/>
                </a:solidFill>
                <a:latin typeface="Now" panose="020B0604020202020204" charset="0"/>
              </a:rPr>
              <a:t>Mais oportunidades para os membros da comunidade - homens e mulheres</a:t>
            </a:r>
          </a:p>
          <a:p>
            <a:pPr marL="342900" indent="-342900">
              <a:lnSpc>
                <a:spcPts val="3600"/>
              </a:lnSpc>
              <a:buFont typeface="Wingdings" panose="05000000000000000000" pitchFamily="2" charset="2"/>
              <a:buChar char="à"/>
            </a:pPr>
            <a:r>
              <a:rPr lang="pt-BR" sz="2400" dirty="0">
                <a:solidFill>
                  <a:srgbClr val="03989E"/>
                </a:solidFill>
                <a:latin typeface="Now" panose="020B0604020202020204" charset="0"/>
                <a:sym typeface="Wingdings" panose="05000000000000000000" pitchFamily="2" charset="2"/>
              </a:rPr>
              <a:t> </a:t>
            </a:r>
            <a:r>
              <a:rPr lang="pt-BR" sz="2400" dirty="0">
                <a:solidFill>
                  <a:srgbClr val="03989E"/>
                </a:solidFill>
                <a:latin typeface="Now" panose="020B0604020202020204" charset="0"/>
              </a:rPr>
              <a:t>Benefícios para as crianças, incluindo redução da mortalidade infantil, melhoria na saúde e maiores oportunidades o qual resulta em uma melhor qualidade de vida para as futuras gerações</a:t>
            </a:r>
          </a:p>
        </p:txBody>
      </p:sp>
      <p:sp>
        <p:nvSpPr>
          <p:cNvPr id="21" name="Freeform 3">
            <a:extLst>
              <a:ext uri="{FF2B5EF4-FFF2-40B4-BE49-F238E27FC236}">
                <a16:creationId xmlns:a16="http://schemas.microsoft.com/office/drawing/2014/main" id="{D7C6BE60-B89F-431D-8F86-7DE393CCC171}"/>
              </a:ext>
            </a:extLst>
          </p:cNvPr>
          <p:cNvSpPr/>
          <p:nvPr/>
        </p:nvSpPr>
        <p:spPr>
          <a:xfrm>
            <a:off x="86549" y="2090154"/>
            <a:ext cx="72286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grpSp>
        <p:nvGrpSpPr>
          <p:cNvPr id="23" name="Group 5">
            <a:extLst>
              <a:ext uri="{FF2B5EF4-FFF2-40B4-BE49-F238E27FC236}">
                <a16:creationId xmlns:a16="http://schemas.microsoft.com/office/drawing/2014/main" id="{5EC9EB6C-F385-4848-B215-72732339E1CA}"/>
              </a:ext>
            </a:extLst>
          </p:cNvPr>
          <p:cNvGrpSpPr/>
          <p:nvPr/>
        </p:nvGrpSpPr>
        <p:grpSpPr>
          <a:xfrm>
            <a:off x="10103317" y="3586049"/>
            <a:ext cx="1302769" cy="1302769"/>
            <a:chOff x="0" y="0"/>
            <a:chExt cx="6350000" cy="6350000"/>
          </a:xfrm>
        </p:grpSpPr>
        <p:sp>
          <p:nvSpPr>
            <p:cNvPr id="24" name="Freeform 6">
              <a:extLst>
                <a:ext uri="{FF2B5EF4-FFF2-40B4-BE49-F238E27FC236}">
                  <a16:creationId xmlns:a16="http://schemas.microsoft.com/office/drawing/2014/main" id="{3897E3A0-9192-43C2-84C4-B0A09319188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a:p>
          </p:txBody>
        </p:sp>
      </p:grpSp>
      <p:sp>
        <p:nvSpPr>
          <p:cNvPr id="28" name="TextBox 7">
            <a:extLst>
              <a:ext uri="{FF2B5EF4-FFF2-40B4-BE49-F238E27FC236}">
                <a16:creationId xmlns:a16="http://schemas.microsoft.com/office/drawing/2014/main" id="{AC325BAA-0F07-41EA-A05D-D64BD9536A07}"/>
              </a:ext>
            </a:extLst>
          </p:cNvPr>
          <p:cNvSpPr txBox="1"/>
          <p:nvPr/>
        </p:nvSpPr>
        <p:spPr>
          <a:xfrm>
            <a:off x="11875550" y="3726922"/>
            <a:ext cx="5242694" cy="1029834"/>
          </a:xfrm>
          <a:prstGeom prst="rect">
            <a:avLst/>
          </a:prstGeom>
        </p:spPr>
        <p:txBody>
          <a:bodyPr wrap="square" lIns="0" tIns="0" rIns="0" bIns="0" rtlCol="0" anchor="t">
            <a:spAutoFit/>
          </a:bodyPr>
          <a:lstStyle/>
          <a:p>
            <a:pPr>
              <a:lnSpc>
                <a:spcPts val="4059"/>
              </a:lnSpc>
            </a:pPr>
            <a:r>
              <a:rPr lang="en-US" sz="2899">
                <a:solidFill>
                  <a:srgbClr val="FFFFFF"/>
                </a:solidFill>
                <a:latin typeface="Now"/>
              </a:rPr>
              <a:t>MAIOR DESENVOLVIMENTO ECONÔMICO</a:t>
            </a:r>
          </a:p>
        </p:txBody>
      </p:sp>
      <p:sp>
        <p:nvSpPr>
          <p:cNvPr id="45" name="TextBox 8">
            <a:extLst>
              <a:ext uri="{FF2B5EF4-FFF2-40B4-BE49-F238E27FC236}">
                <a16:creationId xmlns:a16="http://schemas.microsoft.com/office/drawing/2014/main" id="{B7EBFAF4-6B0E-4ACC-8613-3E54E1052FF0}"/>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pt-BR" sz="4900">
                <a:solidFill>
                  <a:srgbClr val="FFFFFF"/>
                </a:solidFill>
                <a:latin typeface="Now"/>
              </a:rPr>
              <a:t>As mulheres podem ser agentes de mudança</a:t>
            </a:r>
            <a:endParaRPr lang="en-US" sz="4900">
              <a:solidFill>
                <a:srgbClr val="FFFFFF"/>
              </a:solidFill>
              <a:latin typeface="Now Bold"/>
            </a:endParaRPr>
          </a:p>
        </p:txBody>
      </p:sp>
      <p:sp>
        <p:nvSpPr>
          <p:cNvPr id="47" name="TextBox 11">
            <a:extLst>
              <a:ext uri="{FF2B5EF4-FFF2-40B4-BE49-F238E27FC236}">
                <a16:creationId xmlns:a16="http://schemas.microsoft.com/office/drawing/2014/main" id="{DDA023E8-5F7E-47E8-9960-48956DFEC6F5}"/>
              </a:ext>
            </a:extLst>
          </p:cNvPr>
          <p:cNvSpPr txBox="1"/>
          <p:nvPr/>
        </p:nvSpPr>
        <p:spPr>
          <a:xfrm>
            <a:off x="11875550" y="5721481"/>
            <a:ext cx="5117050" cy="1555619"/>
          </a:xfrm>
          <a:prstGeom prst="rect">
            <a:avLst/>
          </a:prstGeom>
        </p:spPr>
        <p:txBody>
          <a:bodyPr lIns="0" tIns="0" rIns="0" bIns="0" rtlCol="0" anchor="t">
            <a:spAutoFit/>
          </a:bodyPr>
          <a:lstStyle/>
          <a:p>
            <a:pPr>
              <a:lnSpc>
                <a:spcPts val="4059"/>
              </a:lnSpc>
            </a:pPr>
            <a:r>
              <a:rPr lang="pt-BR" sz="2899">
                <a:solidFill>
                  <a:srgbClr val="FFFFFF"/>
                </a:solidFill>
                <a:latin typeface="Now"/>
              </a:rPr>
              <a:t>MELHORES EXPECTATIVAS PARA AS FUTURAS GERAÇÕES </a:t>
            </a:r>
            <a:endParaRPr lang="en-US" sz="2899">
              <a:solidFill>
                <a:srgbClr val="FFFFFF"/>
              </a:solidFill>
              <a:latin typeface="Now"/>
            </a:endParaRPr>
          </a:p>
        </p:txBody>
      </p:sp>
      <p:sp>
        <p:nvSpPr>
          <p:cNvPr id="48" name="TextBox 12">
            <a:extLst>
              <a:ext uri="{FF2B5EF4-FFF2-40B4-BE49-F238E27FC236}">
                <a16:creationId xmlns:a16="http://schemas.microsoft.com/office/drawing/2014/main" id="{C5BD33A4-5CA5-48CE-85FA-29CBFDCD5AD8}"/>
              </a:ext>
            </a:extLst>
          </p:cNvPr>
          <p:cNvSpPr txBox="1"/>
          <p:nvPr/>
        </p:nvSpPr>
        <p:spPr>
          <a:xfrm>
            <a:off x="11875550" y="8072246"/>
            <a:ext cx="5117050" cy="1029834"/>
          </a:xfrm>
          <a:prstGeom prst="rect">
            <a:avLst/>
          </a:prstGeom>
        </p:spPr>
        <p:txBody>
          <a:bodyPr lIns="0" tIns="0" rIns="0" bIns="0" rtlCol="0" anchor="t">
            <a:spAutoFit/>
          </a:bodyPr>
          <a:lstStyle/>
          <a:p>
            <a:pPr>
              <a:lnSpc>
                <a:spcPts val="4059"/>
              </a:lnSpc>
            </a:pPr>
            <a:r>
              <a:rPr lang="pt-BR" sz="2899">
                <a:solidFill>
                  <a:srgbClr val="FFFFFF"/>
                </a:solidFill>
                <a:latin typeface="Now"/>
              </a:rPr>
              <a:t>SISTEMAS POLÍTICOS E SOCIAIS FORTALECIDOS</a:t>
            </a:r>
            <a:endParaRPr lang="en-US" sz="2899">
              <a:solidFill>
                <a:srgbClr val="FFFFFF"/>
              </a:solidFill>
              <a:latin typeface="Now"/>
            </a:endParaRPr>
          </a:p>
        </p:txBody>
      </p:sp>
      <p:grpSp>
        <p:nvGrpSpPr>
          <p:cNvPr id="49" name="Group 13">
            <a:extLst>
              <a:ext uri="{FF2B5EF4-FFF2-40B4-BE49-F238E27FC236}">
                <a16:creationId xmlns:a16="http://schemas.microsoft.com/office/drawing/2014/main" id="{88ACDABC-1A2D-4A83-97E2-7D3EF5BA5206}"/>
              </a:ext>
            </a:extLst>
          </p:cNvPr>
          <p:cNvGrpSpPr/>
          <p:nvPr/>
        </p:nvGrpSpPr>
        <p:grpSpPr>
          <a:xfrm>
            <a:off x="10103317" y="5801611"/>
            <a:ext cx="1302769" cy="1302769"/>
            <a:chOff x="0" y="0"/>
            <a:chExt cx="6350000" cy="6350000"/>
          </a:xfrm>
          <a:solidFill>
            <a:srgbClr val="0A9396"/>
          </a:solidFill>
        </p:grpSpPr>
        <p:sp>
          <p:nvSpPr>
            <p:cNvPr id="50" name="Freeform 14">
              <a:extLst>
                <a:ext uri="{FF2B5EF4-FFF2-40B4-BE49-F238E27FC236}">
                  <a16:creationId xmlns:a16="http://schemas.microsoft.com/office/drawing/2014/main" id="{F32B7620-1179-4368-BAE5-FC43FF79E2C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51" name="Group 15">
            <a:extLst>
              <a:ext uri="{FF2B5EF4-FFF2-40B4-BE49-F238E27FC236}">
                <a16:creationId xmlns:a16="http://schemas.microsoft.com/office/drawing/2014/main" id="{B5C0845B-7A8E-44D5-AC17-6B610035F740}"/>
              </a:ext>
            </a:extLst>
          </p:cNvPr>
          <p:cNvGrpSpPr/>
          <p:nvPr/>
        </p:nvGrpSpPr>
        <p:grpSpPr>
          <a:xfrm>
            <a:off x="10103317" y="7955531"/>
            <a:ext cx="1302769" cy="1302769"/>
            <a:chOff x="0" y="0"/>
            <a:chExt cx="6350000" cy="6350000"/>
          </a:xfrm>
          <a:solidFill>
            <a:srgbClr val="0A9396"/>
          </a:solidFill>
        </p:grpSpPr>
        <p:sp>
          <p:nvSpPr>
            <p:cNvPr id="52" name="Freeform 16">
              <a:extLst>
                <a:ext uri="{FF2B5EF4-FFF2-40B4-BE49-F238E27FC236}">
                  <a16:creationId xmlns:a16="http://schemas.microsoft.com/office/drawing/2014/main" id="{ED2B0480-1A36-4D25-B12C-33EFB9BBAC4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3" name="Graphic 52" descr="Dollar with solid fill">
            <a:extLst>
              <a:ext uri="{FF2B5EF4-FFF2-40B4-BE49-F238E27FC236}">
                <a16:creationId xmlns:a16="http://schemas.microsoft.com/office/drawing/2014/main" id="{7DE200B3-1FC6-46DB-9B93-3C44141C412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47114" y="3855166"/>
            <a:ext cx="755703" cy="755703"/>
          </a:xfrm>
          <a:prstGeom prst="rect">
            <a:avLst/>
          </a:prstGeom>
        </p:spPr>
      </p:pic>
      <p:pic>
        <p:nvPicPr>
          <p:cNvPr id="54" name="Graphic 53" descr="Family with two children outline">
            <a:extLst>
              <a:ext uri="{FF2B5EF4-FFF2-40B4-BE49-F238E27FC236}">
                <a16:creationId xmlns:a16="http://schemas.microsoft.com/office/drawing/2014/main" id="{44A720ED-37DF-4358-8B22-75ACAEAF5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8655" y="5905160"/>
            <a:ext cx="1005840" cy="1005840"/>
          </a:xfrm>
          <a:prstGeom prst="rect">
            <a:avLst/>
          </a:prstGeom>
        </p:spPr>
      </p:pic>
      <p:pic>
        <p:nvPicPr>
          <p:cNvPr id="55" name="Graphic 54" descr="Connections outline">
            <a:extLst>
              <a:ext uri="{FF2B5EF4-FFF2-40B4-BE49-F238E27FC236}">
                <a16:creationId xmlns:a16="http://schemas.microsoft.com/office/drawing/2014/main" id="{C2227125-210A-4D11-9418-AA09A852FD5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95560" y="8124316"/>
            <a:ext cx="1005840" cy="1005840"/>
          </a:xfrm>
          <a:prstGeom prst="rect">
            <a:avLst/>
          </a:prstGeom>
        </p:spPr>
      </p:pic>
      <p:sp>
        <p:nvSpPr>
          <p:cNvPr id="56" name="TextBox 6">
            <a:extLst>
              <a:ext uri="{FF2B5EF4-FFF2-40B4-BE49-F238E27FC236}">
                <a16:creationId xmlns:a16="http://schemas.microsoft.com/office/drawing/2014/main" id="{055635A4-B624-4B8A-93B6-11B1F5908AA2}"/>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extLst>
      <p:ext uri="{BB962C8B-B14F-4D97-AF65-F5344CB8AC3E}">
        <p14:creationId xmlns:p14="http://schemas.microsoft.com/office/powerpoint/2010/main" val="350496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5" name="TextBox 17">
            <a:extLst>
              <a:ext uri="{FF2B5EF4-FFF2-40B4-BE49-F238E27FC236}">
                <a16:creationId xmlns:a16="http://schemas.microsoft.com/office/drawing/2014/main" id="{2E2BB820-AE30-4254-8B20-ED47D1DB386F}"/>
              </a:ext>
            </a:extLst>
          </p:cNvPr>
          <p:cNvSpPr txBox="1"/>
          <p:nvPr/>
        </p:nvSpPr>
        <p:spPr>
          <a:xfrm>
            <a:off x="925294" y="3843635"/>
            <a:ext cx="5856506" cy="517449"/>
          </a:xfrm>
          <a:prstGeom prst="rect">
            <a:avLst/>
          </a:prstGeom>
          <a:solidFill>
            <a:srgbClr val="2A9D8F"/>
          </a:solidFill>
        </p:spPr>
        <p:txBody>
          <a:bodyPr wrap="square" lIns="0" tIns="0" rIns="0" bIns="0" rtlCol="0" anchor="t">
            <a:spAutoFit/>
          </a:bodyPr>
          <a:lstStyle/>
          <a:p>
            <a:pPr>
              <a:lnSpc>
                <a:spcPts val="4199"/>
              </a:lnSpc>
            </a:pPr>
            <a:r>
              <a:rPr lang="en-US" sz="2999">
                <a:solidFill>
                  <a:schemeClr val="bg1"/>
                </a:solidFill>
                <a:latin typeface="Now"/>
              </a:rPr>
              <a:t>Pesquisa e Monitoramento</a:t>
            </a:r>
          </a:p>
        </p:txBody>
      </p:sp>
      <p:sp>
        <p:nvSpPr>
          <p:cNvPr id="36" name="TextBox 18">
            <a:extLst>
              <a:ext uri="{FF2B5EF4-FFF2-40B4-BE49-F238E27FC236}">
                <a16:creationId xmlns:a16="http://schemas.microsoft.com/office/drawing/2014/main" id="{531DDB3E-B20C-455D-B814-EE990D667BE2}"/>
              </a:ext>
            </a:extLst>
          </p:cNvPr>
          <p:cNvSpPr txBox="1"/>
          <p:nvPr/>
        </p:nvSpPr>
        <p:spPr>
          <a:xfrm>
            <a:off x="990600" y="7053977"/>
            <a:ext cx="7237194" cy="2585323"/>
          </a:xfrm>
          <a:prstGeom prst="rect">
            <a:avLst/>
          </a:prstGeom>
        </p:spPr>
        <p:txBody>
          <a:bodyPr wrap="square" lIns="0" tIns="0" rIns="0" bIns="0" rtlCol="0" anchor="t">
            <a:spAutoFit/>
          </a:bodyPr>
          <a:lstStyle/>
          <a:p>
            <a:r>
              <a:rPr lang="pt-BR" sz="2400" dirty="0">
                <a:solidFill>
                  <a:schemeClr val="bg1"/>
                </a:solidFill>
                <a:latin typeface="Now" panose="020B0604020202020204" charset="0"/>
              </a:rPr>
              <a:t>As mulheres que ganharam conhecimento e habilidades através do nosso projeto ficaram mais motivadas a cuidar dos problemas da comunidade e são capazes de mobilizar as comunidades contra ameaças como a invasão de terras e a pesca ilegal.</a:t>
            </a:r>
          </a:p>
          <a:p>
            <a:pPr algn="r"/>
            <a:r>
              <a:rPr lang="en-US" dirty="0" err="1">
                <a:solidFill>
                  <a:schemeClr val="bg1"/>
                </a:solidFill>
                <a:latin typeface="Now" panose="020B0604020202020204" charset="0"/>
              </a:rPr>
              <a:t>Camboja</a:t>
            </a:r>
            <a:r>
              <a:rPr lang="en-US" dirty="0">
                <a:solidFill>
                  <a:schemeClr val="bg1"/>
                </a:solidFill>
                <a:latin typeface="Now" panose="020B0604020202020204" charset="0"/>
              </a:rPr>
              <a:t> | FACT</a:t>
            </a:r>
          </a:p>
        </p:txBody>
      </p:sp>
      <p:sp>
        <p:nvSpPr>
          <p:cNvPr id="39" name="TextBox 18">
            <a:extLst>
              <a:ext uri="{FF2B5EF4-FFF2-40B4-BE49-F238E27FC236}">
                <a16:creationId xmlns:a16="http://schemas.microsoft.com/office/drawing/2014/main" id="{E73A1F0A-1990-487B-801E-7499977CF056}"/>
              </a:ext>
            </a:extLst>
          </p:cNvPr>
          <p:cNvSpPr txBox="1"/>
          <p:nvPr/>
        </p:nvSpPr>
        <p:spPr>
          <a:xfrm>
            <a:off x="964297" y="4682012"/>
            <a:ext cx="7237194" cy="1846659"/>
          </a:xfrm>
          <a:prstGeom prst="rect">
            <a:avLst/>
          </a:prstGeom>
        </p:spPr>
        <p:txBody>
          <a:bodyPr wrap="square" lIns="0" tIns="0" rIns="0" bIns="0" rtlCol="0" anchor="t">
            <a:spAutoFit/>
          </a:bodyPr>
          <a:lstStyle/>
          <a:p>
            <a:r>
              <a:rPr lang="pt-BR" sz="2400" dirty="0">
                <a:solidFill>
                  <a:schemeClr val="bg1"/>
                </a:solidFill>
                <a:latin typeface="Now" panose="020B0604020202020204" charset="0"/>
              </a:rPr>
              <a:t>Com nosso apoio, as mulheres lideram pesquisas de Conhecimento Ecológico Local sobre plantas comestíveis locais e apresentam suas descobertas às comunidades, autoridades e outras organizações.</a:t>
            </a:r>
            <a:r>
              <a:rPr lang="es-ES" sz="2400" dirty="0">
                <a:solidFill>
                  <a:schemeClr val="bg1"/>
                </a:solidFill>
                <a:latin typeface="Now" panose="020B0604020202020204" charset="0"/>
              </a:rPr>
              <a:t>			</a:t>
            </a:r>
            <a:r>
              <a:rPr lang="en-US" dirty="0" err="1">
                <a:solidFill>
                  <a:schemeClr val="bg1"/>
                </a:solidFill>
                <a:latin typeface="Now" panose="020B0604020202020204" charset="0"/>
              </a:rPr>
              <a:t>Tailândia</a:t>
            </a:r>
            <a:r>
              <a:rPr lang="en-US" dirty="0">
                <a:solidFill>
                  <a:schemeClr val="bg1"/>
                </a:solidFill>
                <a:latin typeface="Now" panose="020B0604020202020204" charset="0"/>
              </a:rPr>
              <a:t> | MCI</a:t>
            </a:r>
          </a:p>
        </p:txBody>
      </p:sp>
      <p:sp>
        <p:nvSpPr>
          <p:cNvPr id="41" name="AutoShape 4">
            <a:extLst>
              <a:ext uri="{FF2B5EF4-FFF2-40B4-BE49-F238E27FC236}">
                <a16:creationId xmlns:a16="http://schemas.microsoft.com/office/drawing/2014/main" id="{51E00111-1239-45B5-AEB0-110440AFE56F}"/>
              </a:ext>
            </a:extLst>
          </p:cNvPr>
          <p:cNvSpPr/>
          <p:nvPr/>
        </p:nvSpPr>
        <p:spPr>
          <a:xfrm>
            <a:off x="1338389" y="6739235"/>
            <a:ext cx="6336676" cy="0"/>
          </a:xfrm>
          <a:prstGeom prst="line">
            <a:avLst/>
          </a:prstGeom>
          <a:ln w="28575" cap="rnd">
            <a:solidFill>
              <a:srgbClr val="94D2BD"/>
            </a:solidFill>
            <a:prstDash val="sysDot"/>
            <a:headEnd type="none" w="sm" len="sm"/>
            <a:tailEnd type="none" w="sm" len="sm"/>
          </a:ln>
        </p:spPr>
      </p:sp>
      <p:pic>
        <p:nvPicPr>
          <p:cNvPr id="4" name="Picture 3">
            <a:extLst>
              <a:ext uri="{FF2B5EF4-FFF2-40B4-BE49-F238E27FC236}">
                <a16:creationId xmlns:a16="http://schemas.microsoft.com/office/drawing/2014/main" id="{DA1881F4-5289-45FD-911F-E313A2A32B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9714" y="2837867"/>
            <a:ext cx="8516558" cy="6387417"/>
          </a:xfrm>
          <a:prstGeom prst="rect">
            <a:avLst/>
          </a:prstGeom>
        </p:spPr>
      </p:pic>
      <p:sp>
        <p:nvSpPr>
          <p:cNvPr id="13" name="TextBox 4">
            <a:extLst>
              <a:ext uri="{FF2B5EF4-FFF2-40B4-BE49-F238E27FC236}">
                <a16:creationId xmlns:a16="http://schemas.microsoft.com/office/drawing/2014/main" id="{394F9AD9-886B-44EE-9C8A-9F56F855348C}"/>
              </a:ext>
            </a:extLst>
          </p:cNvPr>
          <p:cNvSpPr txBox="1"/>
          <p:nvPr/>
        </p:nvSpPr>
        <p:spPr>
          <a:xfrm>
            <a:off x="11201400" y="8572500"/>
            <a:ext cx="6096001" cy="554254"/>
          </a:xfrm>
          <a:prstGeom prst="rect">
            <a:avLst/>
          </a:prstGeom>
        </p:spPr>
        <p:txBody>
          <a:bodyPr wrap="square" lIns="0" tIns="0" rIns="0" bIns="0" rtlCol="0" anchor="t">
            <a:spAutoFit/>
          </a:bodyPr>
          <a:lstStyle/>
          <a:p>
            <a:pPr algn="r">
              <a:lnSpc>
                <a:spcPts val="2240"/>
              </a:lnSpc>
            </a:pPr>
            <a:r>
              <a:rPr lang="pt-BR" sz="1600" dirty="0">
                <a:solidFill>
                  <a:schemeClr val="bg1"/>
                </a:solidFill>
                <a:latin typeface="Now"/>
              </a:rPr>
              <a:t>Jovens indígenas patrulham o rio Sesan, Camboja.</a:t>
            </a:r>
          </a:p>
          <a:p>
            <a:pPr algn="r">
              <a:lnSpc>
                <a:spcPts val="2240"/>
              </a:lnSpc>
            </a:pPr>
            <a:r>
              <a:rPr lang="en-US" sz="1600" dirty="0">
                <a:solidFill>
                  <a:schemeClr val="bg1"/>
                </a:solidFill>
                <a:latin typeface="Now"/>
              </a:rPr>
              <a:t>© 3S Rivers Protection Network (3SPN)</a:t>
            </a:r>
          </a:p>
        </p:txBody>
      </p:sp>
      <p:sp>
        <p:nvSpPr>
          <p:cNvPr id="11" name="TextBox 6">
            <a:extLst>
              <a:ext uri="{FF2B5EF4-FFF2-40B4-BE49-F238E27FC236}">
                <a16:creationId xmlns:a16="http://schemas.microsoft.com/office/drawing/2014/main" id="{7195B8CA-5386-4B2C-93E1-ABD73CEAE8B4}"/>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15" name="Freeform 3">
            <a:extLst>
              <a:ext uri="{FF2B5EF4-FFF2-40B4-BE49-F238E27FC236}">
                <a16:creationId xmlns:a16="http://schemas.microsoft.com/office/drawing/2014/main" id="{B2BEE2EB-DCC5-4639-B708-5B022D17DD42}"/>
              </a:ext>
            </a:extLst>
          </p:cNvPr>
          <p:cNvSpPr/>
          <p:nvPr/>
        </p:nvSpPr>
        <p:spPr>
          <a:xfrm>
            <a:off x="86549" y="2090154"/>
            <a:ext cx="72286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16" name="TextBox 8">
            <a:extLst>
              <a:ext uri="{FF2B5EF4-FFF2-40B4-BE49-F238E27FC236}">
                <a16:creationId xmlns:a16="http://schemas.microsoft.com/office/drawing/2014/main" id="{1A5AE364-24FE-47F5-9309-095B9C8BE298}"/>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pt-BR" sz="4900">
                <a:solidFill>
                  <a:srgbClr val="FFFFFF"/>
                </a:solidFill>
                <a:latin typeface="Now"/>
              </a:rPr>
              <a:t>As mulheres podem ser agentes de mudança</a:t>
            </a:r>
            <a:endParaRPr lang="en-US" sz="4900">
              <a:solidFill>
                <a:srgbClr val="FFFFFF"/>
              </a:solidFill>
              <a:latin typeface="Now Bold"/>
            </a:endParaRPr>
          </a:p>
        </p:txBody>
      </p:sp>
    </p:spTree>
    <p:extLst>
      <p:ext uri="{BB962C8B-B14F-4D97-AF65-F5344CB8AC3E}">
        <p14:creationId xmlns:p14="http://schemas.microsoft.com/office/powerpoint/2010/main" val="161287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1" name="TextBox 17">
            <a:extLst>
              <a:ext uri="{FF2B5EF4-FFF2-40B4-BE49-F238E27FC236}">
                <a16:creationId xmlns:a16="http://schemas.microsoft.com/office/drawing/2014/main" id="{E4FE53FB-7631-432A-A6C2-8DED1F76575A}"/>
              </a:ext>
            </a:extLst>
          </p:cNvPr>
          <p:cNvSpPr txBox="1"/>
          <p:nvPr/>
        </p:nvSpPr>
        <p:spPr>
          <a:xfrm>
            <a:off x="457201" y="4119029"/>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a:ln>
                  <a:noFill/>
                </a:ln>
                <a:solidFill>
                  <a:prstClr val="white"/>
                </a:solidFill>
                <a:effectLst/>
                <a:uLnTx/>
                <a:uFillTx/>
                <a:latin typeface="Now"/>
                <a:ea typeface="+mn-ea"/>
                <a:cs typeface="+mn-cs"/>
              </a:rPr>
              <a:t>Sensibilização</a:t>
            </a:r>
          </a:p>
        </p:txBody>
      </p:sp>
      <p:sp>
        <p:nvSpPr>
          <p:cNvPr id="32" name="TextBox 18">
            <a:extLst>
              <a:ext uri="{FF2B5EF4-FFF2-40B4-BE49-F238E27FC236}">
                <a16:creationId xmlns:a16="http://schemas.microsoft.com/office/drawing/2014/main" id="{7E02C8C8-3755-4E88-B0F4-0CDFC23D445F}"/>
              </a:ext>
            </a:extLst>
          </p:cNvPr>
          <p:cNvSpPr txBox="1"/>
          <p:nvPr/>
        </p:nvSpPr>
        <p:spPr>
          <a:xfrm>
            <a:off x="457200" y="4902473"/>
            <a:ext cx="4552950"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Now" panose="020B0604020202020204" charset="0"/>
                <a:ea typeface="+mn-ea"/>
                <a:cs typeface="+mn-cs"/>
              </a:rPr>
              <a:t>As mulheres agora estão ativas na divulgação de informações sobre as questões das comunidades indígenas (incluindo questões da mulher) para plataformas nacionais e internacionais, como o Dia Nacional dos Povos Indígenas e programas de entrevistas ao vivo no Facebook.</a:t>
            </a: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Now" panose="020B0604020202020204" charset="0"/>
                <a:ea typeface="+mn-ea"/>
                <a:cs typeface="+mn-cs"/>
              </a:rPr>
              <a:t>Camboja</a:t>
            </a: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 | </a:t>
            </a:r>
            <a:r>
              <a:rPr kumimoji="0" lang="pt-BR" sz="1800" b="0" i="0" u="none" strike="noStrike" kern="1200" cap="none" spc="0" normalizeH="0" baseline="0" noProof="0" dirty="0">
                <a:ln>
                  <a:noFill/>
                </a:ln>
                <a:solidFill>
                  <a:prstClr val="white"/>
                </a:solidFill>
                <a:effectLst/>
                <a:uLnTx/>
                <a:uFillTx/>
                <a:latin typeface="Now" panose="020B0604020202020204" charset="0"/>
                <a:ea typeface="+mn-ea"/>
                <a:cs typeface="+mn-cs"/>
              </a:rPr>
              <a:t>Associação de Jovens Indígenas do Camboja (</a:t>
            </a: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Cambodian Indigenous Youth Association, CIYA)</a:t>
            </a:r>
          </a:p>
        </p:txBody>
      </p:sp>
      <p:sp>
        <p:nvSpPr>
          <p:cNvPr id="33" name="TextBox 17">
            <a:extLst>
              <a:ext uri="{FF2B5EF4-FFF2-40B4-BE49-F238E27FC236}">
                <a16:creationId xmlns:a16="http://schemas.microsoft.com/office/drawing/2014/main" id="{AA9E0F43-3B50-4F9C-8D31-AC4760C5A30E}"/>
              </a:ext>
            </a:extLst>
          </p:cNvPr>
          <p:cNvSpPr txBox="1"/>
          <p:nvPr/>
        </p:nvSpPr>
        <p:spPr>
          <a:xfrm>
            <a:off x="10439400" y="1638300"/>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dirty="0">
                <a:ln>
                  <a:noFill/>
                </a:ln>
                <a:solidFill>
                  <a:prstClr val="white"/>
                </a:solidFill>
                <a:effectLst/>
                <a:uLnTx/>
                <a:uFillTx/>
                <a:latin typeface="Now"/>
                <a:ea typeface="+mn-ea"/>
                <a:cs typeface="+mn-cs"/>
              </a:rPr>
              <a:t>Luta </a:t>
            </a:r>
            <a:r>
              <a:rPr kumimoji="0" lang="en-US" sz="2999" b="0" i="0" u="none" strike="noStrike" kern="1200" cap="none" spc="0" normalizeH="0" baseline="0" noProof="0" dirty="0" err="1">
                <a:ln>
                  <a:noFill/>
                </a:ln>
                <a:solidFill>
                  <a:prstClr val="white"/>
                </a:solidFill>
                <a:effectLst/>
                <a:uLnTx/>
                <a:uFillTx/>
                <a:latin typeface="Now"/>
                <a:ea typeface="+mn-ea"/>
                <a:cs typeface="+mn-cs"/>
              </a:rPr>
              <a:t>por</a:t>
            </a:r>
            <a:r>
              <a:rPr kumimoji="0" lang="en-US" sz="2999" b="0" i="0" u="none" strike="noStrike" kern="1200" cap="none" spc="0" normalizeH="0" baseline="0" noProof="0" dirty="0">
                <a:ln>
                  <a:noFill/>
                </a:ln>
                <a:solidFill>
                  <a:prstClr val="white"/>
                </a:solidFill>
                <a:effectLst/>
                <a:uLnTx/>
                <a:uFillTx/>
                <a:latin typeface="Now"/>
                <a:ea typeface="+mn-ea"/>
                <a:cs typeface="+mn-cs"/>
              </a:rPr>
              <a:t> </a:t>
            </a:r>
            <a:r>
              <a:rPr kumimoji="0" lang="en-US" sz="2999" b="0" i="0" u="none" strike="noStrike" kern="1200" cap="none" spc="0" normalizeH="0" baseline="0" noProof="0" dirty="0" err="1">
                <a:ln>
                  <a:noFill/>
                </a:ln>
                <a:solidFill>
                  <a:prstClr val="white"/>
                </a:solidFill>
                <a:effectLst/>
                <a:uLnTx/>
                <a:uFillTx/>
                <a:latin typeface="Now"/>
                <a:ea typeface="+mn-ea"/>
                <a:cs typeface="+mn-cs"/>
              </a:rPr>
              <a:t>Direitos</a:t>
            </a:r>
            <a:endParaRPr kumimoji="0" lang="en-US" sz="2999" b="0" i="0" u="none" strike="noStrike" kern="1200" cap="none" spc="0" normalizeH="0" baseline="0" noProof="0" dirty="0">
              <a:ln>
                <a:noFill/>
              </a:ln>
              <a:solidFill>
                <a:prstClr val="white"/>
              </a:solidFill>
              <a:effectLst/>
              <a:uLnTx/>
              <a:uFillTx/>
              <a:latin typeface="Now"/>
              <a:ea typeface="+mn-ea"/>
              <a:cs typeface="+mn-cs"/>
            </a:endParaRPr>
          </a:p>
        </p:txBody>
      </p:sp>
      <p:sp>
        <p:nvSpPr>
          <p:cNvPr id="34" name="TextBox 18">
            <a:extLst>
              <a:ext uri="{FF2B5EF4-FFF2-40B4-BE49-F238E27FC236}">
                <a16:creationId xmlns:a16="http://schemas.microsoft.com/office/drawing/2014/main" id="{837B40B6-1B6E-4DC6-A184-A40E594589C9}"/>
              </a:ext>
            </a:extLst>
          </p:cNvPr>
          <p:cNvSpPr txBox="1"/>
          <p:nvPr/>
        </p:nvSpPr>
        <p:spPr>
          <a:xfrm>
            <a:off x="10439400" y="2347954"/>
            <a:ext cx="7315200" cy="169277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a:ln>
                  <a:noFill/>
                </a:ln>
                <a:solidFill>
                  <a:prstClr val="white"/>
                </a:solidFill>
                <a:effectLst/>
                <a:uLnTx/>
                <a:uFillTx/>
                <a:latin typeface="Now" panose="020B0604020202020204" charset="0"/>
                <a:ea typeface="+mn-ea"/>
                <a:cs typeface="+mn-cs"/>
              </a:rPr>
              <a:t>Depois de desenvolver suas habilidades e experiência através do projeto, as mulheres se tornam confiantes em se aproximar às autoridades locais e outras partes interessadas para defender suas comunidades</a:t>
            </a:r>
            <a:r>
              <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rPr>
              <a:t>. </a:t>
            </a:r>
            <a:r>
              <a:rPr lang="es-ES" sz="2200">
                <a:solidFill>
                  <a:prstClr val="white"/>
                </a:solidFill>
                <a:latin typeface="Now" panose="020B0604020202020204" charset="0"/>
              </a:rPr>
              <a:t>			</a:t>
            </a:r>
            <a:r>
              <a:rPr kumimoji="0" lang="en-US" sz="1800" b="0" i="0" u="none" strike="noStrike" kern="1200" cap="none" spc="0" normalizeH="0" baseline="0" noProof="0">
                <a:ln>
                  <a:noFill/>
                </a:ln>
                <a:solidFill>
                  <a:prstClr val="white"/>
                </a:solidFill>
                <a:effectLst/>
                <a:uLnTx/>
                <a:uFillTx/>
                <a:latin typeface="Now" panose="020B0604020202020204" charset="0"/>
                <a:ea typeface="+mn-ea"/>
                <a:cs typeface="+mn-cs"/>
              </a:rPr>
              <a:t>Camboja | My Village</a:t>
            </a:r>
          </a:p>
        </p:txBody>
      </p:sp>
      <p:pic>
        <p:nvPicPr>
          <p:cNvPr id="9" name="Picture 8">
            <a:extLst>
              <a:ext uri="{FF2B5EF4-FFF2-40B4-BE49-F238E27FC236}">
                <a16:creationId xmlns:a16="http://schemas.microsoft.com/office/drawing/2014/main" id="{47257BBD-7C99-49E6-8EA9-F52A94BAA5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6723" y="4119029"/>
            <a:ext cx="4258277" cy="5044877"/>
          </a:xfrm>
          <a:prstGeom prst="rect">
            <a:avLst/>
          </a:prstGeom>
        </p:spPr>
      </p:pic>
      <p:sp>
        <p:nvSpPr>
          <p:cNvPr id="13" name="TextBox 18">
            <a:extLst>
              <a:ext uri="{FF2B5EF4-FFF2-40B4-BE49-F238E27FC236}">
                <a16:creationId xmlns:a16="http://schemas.microsoft.com/office/drawing/2014/main" id="{F8ADA11B-7EF8-4393-8241-2248B34AA936}"/>
              </a:ext>
            </a:extLst>
          </p:cNvPr>
          <p:cNvSpPr txBox="1"/>
          <p:nvPr/>
        </p:nvSpPr>
        <p:spPr>
          <a:xfrm>
            <a:off x="10439400" y="4262378"/>
            <a:ext cx="7315200" cy="286232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Now" panose="020B0604020202020204" charset="0"/>
                <a:ea typeface="+mn-ea"/>
                <a:cs typeface="+mn-cs"/>
              </a:rPr>
              <a:t>As mulheres são capazes de facilitar reuniões, produzir e apresentar relatórios aos Conselhos Comunais e funcionários da Administração Pesqueira local, e advogar ao público, à mídia e ao governo nacional. </a:t>
            </a:r>
            <a:endParaRPr lang="pt-BR" sz="2200" dirty="0">
              <a:solidFill>
                <a:prstClr val="white"/>
              </a:solidFill>
              <a:latin typeface="Now"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Now" panose="020B0604020202020204" charset="0"/>
                <a:ea typeface="+mn-ea"/>
                <a:cs typeface="+mn-cs"/>
              </a:rPr>
              <a:t>Elas também são defensoras firmes em eventos internacionais e regionais, como a Coalizão </a:t>
            </a:r>
            <a:r>
              <a:rPr kumimoji="0" lang="pt-BR" sz="2200" b="0" i="0" u="none" strike="noStrike" kern="1200" cap="none" spc="0" normalizeH="0" baseline="0" noProof="0" dirty="0" err="1">
                <a:ln>
                  <a:noFill/>
                </a:ln>
                <a:solidFill>
                  <a:prstClr val="white"/>
                </a:solidFill>
                <a:effectLst/>
                <a:uLnTx/>
                <a:uFillTx/>
                <a:latin typeface="Now" panose="020B0604020202020204" charset="0"/>
                <a:ea typeface="+mn-ea"/>
                <a:cs typeface="+mn-cs"/>
              </a:rPr>
              <a:t>Save</a:t>
            </a:r>
            <a:r>
              <a:rPr kumimoji="0" lang="pt-BR" sz="22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pt-BR" sz="2200" b="0" i="0" u="none" strike="noStrike" kern="1200" cap="none" spc="0" normalizeH="0" baseline="0" noProof="0" dirty="0" err="1">
                <a:ln>
                  <a:noFill/>
                </a:ln>
                <a:solidFill>
                  <a:prstClr val="white"/>
                </a:solidFill>
                <a:effectLst/>
                <a:uLnTx/>
                <a:uFillTx/>
                <a:latin typeface="Now" panose="020B0604020202020204" charset="0"/>
                <a:ea typeface="+mn-ea"/>
                <a:cs typeface="+mn-cs"/>
              </a:rPr>
              <a:t>the</a:t>
            </a:r>
            <a:r>
              <a:rPr kumimoji="0" lang="pt-BR" sz="2200" b="0" i="0" u="none" strike="noStrike" kern="1200" cap="none" spc="0" normalizeH="0" baseline="0" noProof="0" dirty="0">
                <a:ln>
                  <a:noFill/>
                </a:ln>
                <a:solidFill>
                  <a:prstClr val="white"/>
                </a:solidFill>
                <a:effectLst/>
                <a:uLnTx/>
                <a:uFillTx/>
                <a:latin typeface="Now" panose="020B0604020202020204" charset="0"/>
                <a:ea typeface="+mn-ea"/>
                <a:cs typeface="+mn-cs"/>
              </a:rPr>
              <a:t> Mekong</a:t>
            </a: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Now" panose="020B0604020202020204" charset="0"/>
                <a:ea typeface="+mn-ea"/>
                <a:cs typeface="+mn-cs"/>
              </a:rPr>
              <a:t>Camboja</a:t>
            </a: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 | FACT</a:t>
            </a:r>
          </a:p>
        </p:txBody>
      </p:sp>
      <p:pic>
        <p:nvPicPr>
          <p:cNvPr id="4" name="Picture 3" descr="A picture containing text, sky, outdoor, ground&#10;&#10;Description automatically generated">
            <a:extLst>
              <a:ext uri="{FF2B5EF4-FFF2-40B4-BE49-F238E27FC236}">
                <a16:creationId xmlns:a16="http://schemas.microsoft.com/office/drawing/2014/main" id="{5D76D1EF-3D0B-40E0-9430-DF45475E7A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39400" y="7484516"/>
            <a:ext cx="3733800" cy="2535784"/>
          </a:xfrm>
          <a:prstGeom prst="rect">
            <a:avLst/>
          </a:prstGeom>
        </p:spPr>
      </p:pic>
      <p:sp>
        <p:nvSpPr>
          <p:cNvPr id="16" name="TextBox 4">
            <a:extLst>
              <a:ext uri="{FF2B5EF4-FFF2-40B4-BE49-F238E27FC236}">
                <a16:creationId xmlns:a16="http://schemas.microsoft.com/office/drawing/2014/main" id="{33CDAEEE-F40C-4D27-A6BD-624E2A6CE157}"/>
              </a:ext>
            </a:extLst>
          </p:cNvPr>
          <p:cNvSpPr txBox="1"/>
          <p:nvPr/>
        </p:nvSpPr>
        <p:spPr>
          <a:xfrm>
            <a:off x="14249401" y="8877300"/>
            <a:ext cx="3505200" cy="1118511"/>
          </a:xfrm>
          <a:prstGeom prst="rect">
            <a:avLst/>
          </a:prstGeom>
        </p:spPr>
        <p:txBody>
          <a:bodyPr wrap="square" lIns="0" tIns="0" rIns="0" bIns="0" rtlCol="0" anchor="t">
            <a:spAutoFit/>
          </a:bodyPr>
          <a:lstStyle/>
          <a:p>
            <a:pPr>
              <a:lnSpc>
                <a:spcPts val="2240"/>
              </a:lnSpc>
            </a:pPr>
            <a:r>
              <a:rPr lang="pt-BR" sz="1600">
                <a:solidFill>
                  <a:schemeClr val="bg1"/>
                </a:solidFill>
                <a:latin typeface="Now"/>
              </a:rPr>
              <a:t>Membros do Comitê Pesqueiro Comunitário divulgando informações sobre mecanismos de recurso. </a:t>
            </a:r>
            <a:r>
              <a:rPr lang="en-US" sz="1600">
                <a:solidFill>
                  <a:schemeClr val="bg1"/>
                </a:solidFill>
                <a:latin typeface="Now"/>
              </a:rPr>
              <a:t>© FACT</a:t>
            </a:r>
          </a:p>
        </p:txBody>
      </p:sp>
      <p:sp>
        <p:nvSpPr>
          <p:cNvPr id="18" name="TextBox 4">
            <a:extLst>
              <a:ext uri="{FF2B5EF4-FFF2-40B4-BE49-F238E27FC236}">
                <a16:creationId xmlns:a16="http://schemas.microsoft.com/office/drawing/2014/main" id="{D059F97D-D1F9-4646-83F8-4E7128117A68}"/>
              </a:ext>
            </a:extLst>
          </p:cNvPr>
          <p:cNvSpPr txBox="1"/>
          <p:nvPr/>
        </p:nvSpPr>
        <p:spPr>
          <a:xfrm>
            <a:off x="5331346" y="9161246"/>
            <a:ext cx="3897777" cy="836383"/>
          </a:xfrm>
          <a:prstGeom prst="rect">
            <a:avLst/>
          </a:prstGeom>
        </p:spPr>
        <p:txBody>
          <a:bodyPr wrap="square" lIns="0" tIns="0" rIns="0" bIns="0" rtlCol="0" anchor="t">
            <a:spAutoFit/>
          </a:bodyPr>
          <a:lstStyle/>
          <a:p>
            <a:pPr>
              <a:lnSpc>
                <a:spcPts val="2240"/>
              </a:lnSpc>
            </a:pPr>
            <a:r>
              <a:rPr lang="pt-BR" sz="1600">
                <a:solidFill>
                  <a:schemeClr val="bg1"/>
                </a:solidFill>
                <a:latin typeface="Now"/>
              </a:rPr>
              <a:t>Anúncio do evento ao vivo do Facebook apresentando vozes femininas. </a:t>
            </a:r>
            <a:r>
              <a:rPr lang="en-US" sz="1600">
                <a:solidFill>
                  <a:schemeClr val="bg1"/>
                </a:solidFill>
                <a:latin typeface="Now"/>
              </a:rPr>
              <a:t>© CIYA</a:t>
            </a:r>
          </a:p>
        </p:txBody>
      </p:sp>
      <p:sp>
        <p:nvSpPr>
          <p:cNvPr id="14" name="TextBox 6">
            <a:extLst>
              <a:ext uri="{FF2B5EF4-FFF2-40B4-BE49-F238E27FC236}">
                <a16:creationId xmlns:a16="http://schemas.microsoft.com/office/drawing/2014/main" id="{B08E7D09-F7E8-4268-B964-CA0D1CDBC9EC}"/>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17" name="Freeform 3">
            <a:extLst>
              <a:ext uri="{FF2B5EF4-FFF2-40B4-BE49-F238E27FC236}">
                <a16:creationId xmlns:a16="http://schemas.microsoft.com/office/drawing/2014/main" id="{168ACB97-4F17-4B53-9C98-09631F866A60}"/>
              </a:ext>
            </a:extLst>
          </p:cNvPr>
          <p:cNvSpPr/>
          <p:nvPr/>
        </p:nvSpPr>
        <p:spPr>
          <a:xfrm>
            <a:off x="86549" y="2090154"/>
            <a:ext cx="72286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20" name="TextBox 8">
            <a:extLst>
              <a:ext uri="{FF2B5EF4-FFF2-40B4-BE49-F238E27FC236}">
                <a16:creationId xmlns:a16="http://schemas.microsoft.com/office/drawing/2014/main" id="{CDDB868D-B52F-43D8-8F7D-BC6CCA2E057F}"/>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pt-BR" sz="4900">
                <a:solidFill>
                  <a:srgbClr val="FFFFFF"/>
                </a:solidFill>
                <a:latin typeface="Now"/>
              </a:rPr>
              <a:t>As mulheres podem ser agentes de mudança</a:t>
            </a:r>
            <a:endParaRPr lang="en-US" sz="4900">
              <a:solidFill>
                <a:srgbClr val="FFFFFF"/>
              </a:solidFill>
              <a:latin typeface="Now Bold"/>
            </a:endParaRPr>
          </a:p>
        </p:txBody>
      </p:sp>
    </p:spTree>
    <p:extLst>
      <p:ext uri="{BB962C8B-B14F-4D97-AF65-F5344CB8AC3E}">
        <p14:creationId xmlns:p14="http://schemas.microsoft.com/office/powerpoint/2010/main" val="246087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994"/>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5"/>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a:solidFill>
                  <a:srgbClr val="1E1E1E"/>
                </a:solidFill>
                <a:latin typeface="Now"/>
              </a:rPr>
              <a:t>Sobre</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3251659"/>
          </a:xfrm>
          <a:prstGeom prst="rect">
            <a:avLst/>
          </a:prstGeom>
        </p:spPr>
        <p:txBody>
          <a:bodyPr wrap="square" lIns="0" tIns="0" rIns="0" bIns="0" rtlCol="0" anchor="t">
            <a:spAutoFit/>
          </a:bodyPr>
          <a:lstStyle/>
          <a:p>
            <a:pPr>
              <a:lnSpc>
                <a:spcPts val="2700"/>
              </a:lnSpc>
              <a:spcAft>
                <a:spcPts val="1200"/>
              </a:spcAft>
            </a:pPr>
            <a:r>
              <a:rPr lang="pt-BR" dirty="0">
                <a:latin typeface="Now" panose="00000500000000000000" pitchFamily="50" charset="0"/>
                <a:ea typeface="Calibri" panose="020F0502020204030204" pitchFamily="34" charset="0"/>
                <a:cs typeface="Myanmar Text" panose="020B0502040204020203" pitchFamily="34" charset="0"/>
              </a:rPr>
              <a:t>O treinamento é baseado nas experiências, ideias, e lições aprendidas dos beneficiários do CEPF no Hotspot Indo-Burma, bem como as boas práticas gerais para a incorporação da perspectiva de gênero em projetos de conservação. Seu objetivo é fornecer informações úteis e diretrizes para apoiar as mulheres na conservação. </a:t>
            </a:r>
            <a:r>
              <a:rPr lang="es-ES" sz="1800" i="1" dirty="0">
                <a:effectLst/>
                <a:latin typeface="Now" panose="00000500000000000000" pitchFamily="50" charset="0"/>
                <a:ea typeface="Calibri" panose="020F0502020204030204" pitchFamily="34" charset="0"/>
                <a:cs typeface="Myanmar Text" panose="020B0502040204020203" pitchFamily="34" charset="0"/>
              </a:rPr>
              <a:t>Material licenciado </a:t>
            </a:r>
            <a:r>
              <a:rPr lang="es-ES" sz="1800" i="1" dirty="0" err="1">
                <a:effectLst/>
                <a:latin typeface="Now" panose="00000500000000000000" pitchFamily="50" charset="0"/>
                <a:ea typeface="Calibri" panose="020F0502020204030204" pitchFamily="34" charset="0"/>
                <a:cs typeface="Myanmar Text" panose="020B0502040204020203" pitchFamily="34" charset="0"/>
              </a:rPr>
              <a:t>sob</a:t>
            </a:r>
            <a:r>
              <a:rPr lang="es-ES" sz="1800" i="1" dirty="0">
                <a:effectLst/>
                <a:latin typeface="Now" panose="00000500000000000000" pitchFamily="50" charset="0"/>
                <a:ea typeface="Calibri" panose="020F0502020204030204" pitchFamily="34" charset="0"/>
                <a:cs typeface="Myanmar Text" panose="020B0502040204020203" pitchFamily="34" charset="0"/>
              </a:rPr>
              <a:t> </a:t>
            </a:r>
            <a:r>
              <a:rPr lang="es-ES" sz="1800" i="1" u="sng" dirty="0">
                <a:solidFill>
                  <a:srgbClr val="0563C1"/>
                </a:solidFill>
                <a:effectLst/>
                <a:latin typeface="Now" panose="00000500000000000000" pitchFamily="50" charset="0"/>
                <a:ea typeface="Calibri" panose="020F0502020204030204" pitchFamily="34" charset="0"/>
                <a:cs typeface="Myanmar Text" panose="020B0502040204020203" pitchFamily="34" charset="0"/>
                <a:hlinkClick r:id="rId4"/>
              </a:rPr>
              <a:t>CC BY-NC 4.0</a:t>
            </a:r>
            <a:endParaRPr lang="pt-BR" i="1" dirty="0">
              <a:latin typeface="Now" panose="00000500000000000000" pitchFamily="50" charset="0"/>
              <a:ea typeface="Calibri" panose="020F0502020204030204" pitchFamily="34" charset="0"/>
              <a:cs typeface="Myanmar Text" panose="020B0502040204020203" pitchFamily="34" charset="0"/>
            </a:endParaRPr>
          </a:p>
          <a:p>
            <a:pPr>
              <a:lnSpc>
                <a:spcPts val="2700"/>
              </a:lnSpc>
              <a:spcAft>
                <a:spcPts val="1200"/>
              </a:spcAft>
            </a:pPr>
            <a:r>
              <a:rPr lang="pt-BR" dirty="0">
                <a:solidFill>
                  <a:srgbClr val="1E1E1E"/>
                </a:solidFill>
                <a:latin typeface="Now"/>
              </a:rPr>
              <a:t>Financiado como parte da série de recursos de aprendizagem "Construindo no Sucesso" do CEPF, o qual visa promover práticas de conservação eficazes em todo o planeta.</a:t>
            </a:r>
            <a:endParaRPr lang="es-ES" dirty="0">
              <a:solidFill>
                <a:srgbClr val="1E1E1E"/>
              </a:solidFill>
              <a:latin typeface="Now"/>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474215" y="9486900"/>
            <a:ext cx="8710642"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a:solidFill>
                  <a:srgbClr val="FBB38F"/>
                </a:solidFill>
                <a:latin typeface="Now"/>
              </a:rPr>
              <a:t>Publicados: 2021  |  Autor: Tara Sayuri Whitty, Ph.D. @  Keiruna Inc. Tradução: Ellie Bergstrom, Ph.D.</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a:solidFill>
                  <a:srgbClr val="1E1E1E"/>
                </a:solidFill>
                <a:latin typeface="Now"/>
              </a:rPr>
              <a:t>Como usar </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838700"/>
            <a:ext cx="7865552" cy="2559162"/>
          </a:xfrm>
          <a:prstGeom prst="rect">
            <a:avLst/>
          </a:prstGeom>
        </p:spPr>
        <p:txBody>
          <a:bodyPr wrap="square" lIns="0" tIns="0" rIns="0" bIns="0" rtlCol="0" anchor="t">
            <a:spAutoFit/>
          </a:bodyPr>
          <a:lstStyle/>
          <a:p>
            <a:pPr>
              <a:lnSpc>
                <a:spcPts val="2700"/>
              </a:lnSpc>
              <a:spcAft>
                <a:spcPts val="1200"/>
              </a:spcAft>
            </a:pPr>
            <a:r>
              <a:rPr lang="pt-BR" dirty="0">
                <a:solidFill>
                  <a:srgbClr val="1E1E1E"/>
                </a:solidFill>
                <a:latin typeface="Now"/>
              </a:rPr>
              <a:t>Este é um treinamento com 3 módulos que pode ser autoguiado ou facilitado por um treinador ao grupo. O treinamento foi desenvolvido para ser independente, com explicações adicionais que podem ser encontradas no arquivo de informações para o treinamento</a:t>
            </a:r>
            <a:r>
              <a:rPr lang="en-US" sz="1800" kern="1200" dirty="0">
                <a:effectLst/>
                <a:latin typeface="Now" panose="00000500000000000000" pitchFamily="50" charset="0"/>
                <a:ea typeface="Calibri" panose="020F0502020204030204" pitchFamily="34" charset="0"/>
                <a:cs typeface="Myanmar Text" panose="020B0502040204020203" pitchFamily="34" charset="0"/>
              </a:rPr>
              <a:t>.</a:t>
            </a:r>
          </a:p>
          <a:p>
            <a:pPr>
              <a:lnSpc>
                <a:spcPts val="2700"/>
              </a:lnSpc>
              <a:spcAft>
                <a:spcPts val="1200"/>
              </a:spcAft>
            </a:pPr>
            <a:r>
              <a:rPr lang="pt-BR" dirty="0">
                <a:solidFill>
                  <a:srgbClr val="1E1E1E"/>
                </a:solidFill>
                <a:latin typeface="Now"/>
              </a:rPr>
              <a:t>Para obter informações com mais detalhe sobre qualquer um dos temas abordados, estão disponíveis várias referências úteis, incluindo aquelas no Anexo (Aprendizagem Adicional).</a:t>
            </a:r>
          </a:p>
        </p:txBody>
      </p:sp>
      <p:pic>
        <p:nvPicPr>
          <p:cNvPr id="28" name="Picture 27">
            <a:extLst>
              <a:ext uri="{FF2B5EF4-FFF2-40B4-BE49-F238E27FC236}">
                <a16:creationId xmlns:a16="http://schemas.microsoft.com/office/drawing/2014/main" id="{3421265D-0C67-419E-90E9-CE5736199B7F}"/>
              </a:ext>
            </a:extLst>
          </p:cNvPr>
          <p:cNvPicPr>
            <a:picLocks noChangeAspect="1"/>
          </p:cNvPicPr>
          <p:nvPr/>
        </p:nvPicPr>
        <p:blipFill>
          <a:blip r:embed="rId5"/>
          <a:srcRect/>
          <a:stretch/>
        </p:blipFill>
        <p:spPr>
          <a:xfrm>
            <a:off x="10085054" y="8039100"/>
            <a:ext cx="2551979" cy="847130"/>
          </a:xfrm>
          <a:prstGeom prst="rect">
            <a:avLst/>
          </a:prstGeom>
        </p:spPr>
      </p:pic>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pt-BR"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O CEPF é uma iniciativa conjunta  entre L'Agence Française de Développement, Conservation International, a União Europeia, </a:t>
            </a:r>
            <a:r>
              <a:rPr lang="pt-BR" dirty="0">
                <a:solidFill>
                  <a:srgbClr val="0A9396"/>
                </a:solidFill>
                <a:latin typeface="Now" panose="00000500000000000000" pitchFamily="50" charset="0"/>
                <a:ea typeface="Calibri" panose="020F0502020204030204" pitchFamily="34" charset="0"/>
                <a:cs typeface="Myanmar Text" panose="020B0502040204020203" pitchFamily="34" charset="0"/>
              </a:rPr>
              <a:t>o</a:t>
            </a:r>
            <a:r>
              <a:rPr lang="pt-BR"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Fundo Global para o Meio Ambiente, o Governo do Japão, e o Banco Mundial.</a:t>
            </a:r>
            <a:endParaRPr lang="en-US" dirty="0">
              <a:solidFill>
                <a:srgbClr val="0A9396"/>
              </a:solidFill>
              <a:latin typeface="Now"/>
            </a:endParaRPr>
          </a:p>
        </p:txBody>
      </p:sp>
      <p:pic>
        <p:nvPicPr>
          <p:cNvPr id="18" name="Picture 17">
            <a:extLst>
              <a:ext uri="{FF2B5EF4-FFF2-40B4-BE49-F238E27FC236}">
                <a16:creationId xmlns:a16="http://schemas.microsoft.com/office/drawing/2014/main" id="{EC420F73-FB98-4AD1-AAAB-810EACE5AEEB}"/>
              </a:ext>
            </a:extLst>
          </p:cNvPr>
          <p:cNvPicPr>
            <a:picLocks noChangeAspect="1"/>
          </p:cNvPicPr>
          <p:nvPr/>
        </p:nvPicPr>
        <p:blipFill>
          <a:blip r:embed="rId6"/>
          <a:stretch>
            <a:fillRect/>
          </a:stretch>
        </p:blipFill>
        <p:spPr>
          <a:xfrm>
            <a:off x="197779" y="2604144"/>
            <a:ext cx="9797121" cy="4291956"/>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67400" y="1174617"/>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867400" y="1256809"/>
            <a:ext cx="5411029" cy="838691"/>
          </a:xfrm>
          <a:prstGeom prst="rect">
            <a:avLst/>
          </a:prstGeom>
        </p:spPr>
        <p:txBody>
          <a:bodyPr lIns="0" tIns="0" rIns="0" bIns="0" rtlCol="0" anchor="t">
            <a:spAutoFit/>
          </a:bodyPr>
          <a:lstStyle/>
          <a:p>
            <a:pPr>
              <a:lnSpc>
                <a:spcPts val="3359"/>
              </a:lnSpc>
            </a:pPr>
            <a:r>
              <a:rPr lang="pt-BR" sz="2000">
                <a:solidFill>
                  <a:srgbClr val="1E1E1E"/>
                </a:solidFill>
                <a:latin typeface="Now"/>
              </a:rPr>
              <a:t>Os comportamentos ou atributos que a sociedade atribui a um determinado sexo.</a:t>
            </a:r>
            <a:endParaRPr lang="en-US" sz="2000">
              <a:solidFill>
                <a:srgbClr val="1E1E1E"/>
              </a:solidFill>
              <a:latin typeface="Now"/>
            </a:endParaRPr>
          </a:p>
        </p:txBody>
      </p:sp>
      <p:sp>
        <p:nvSpPr>
          <p:cNvPr id="4" name="TextBox 4"/>
          <p:cNvSpPr txBox="1"/>
          <p:nvPr/>
        </p:nvSpPr>
        <p:spPr>
          <a:xfrm>
            <a:off x="5867400" y="647209"/>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Normas de gênero</a:t>
            </a:r>
          </a:p>
        </p:txBody>
      </p:sp>
      <p:sp>
        <p:nvSpPr>
          <p:cNvPr id="5" name="TextBox 5"/>
          <p:cNvSpPr txBox="1"/>
          <p:nvPr/>
        </p:nvSpPr>
        <p:spPr>
          <a:xfrm>
            <a:off x="565354" y="3162300"/>
            <a:ext cx="5149645" cy="3149132"/>
          </a:xfrm>
          <a:prstGeom prst="rect">
            <a:avLst/>
          </a:prstGeom>
        </p:spPr>
        <p:txBody>
          <a:bodyPr wrap="square" lIns="0" tIns="0" rIns="0" bIns="0" rtlCol="0" anchor="t">
            <a:spAutoFit/>
          </a:bodyPr>
          <a:lstStyle/>
          <a:p>
            <a:pPr>
              <a:lnSpc>
                <a:spcPts val="8160"/>
              </a:lnSpc>
            </a:pPr>
            <a:r>
              <a:rPr lang="en-US" sz="6500">
                <a:solidFill>
                  <a:srgbClr val="2A9D8F"/>
                </a:solidFill>
                <a:latin typeface="Now"/>
              </a:rPr>
              <a:t>Alguns termos importantes</a:t>
            </a:r>
          </a:p>
        </p:txBody>
      </p:sp>
      <p:sp>
        <p:nvSpPr>
          <p:cNvPr id="8" name="TextBox 8"/>
          <p:cNvSpPr txBox="1"/>
          <p:nvPr/>
        </p:nvSpPr>
        <p:spPr>
          <a:xfrm>
            <a:off x="12268200" y="7423508"/>
            <a:ext cx="5411029" cy="2154308"/>
          </a:xfrm>
          <a:prstGeom prst="rect">
            <a:avLst/>
          </a:prstGeom>
        </p:spPr>
        <p:txBody>
          <a:bodyPr lIns="0" tIns="0" rIns="0" bIns="0" rtlCol="0" anchor="t">
            <a:spAutoFit/>
          </a:bodyPr>
          <a:lstStyle/>
          <a:p>
            <a:pPr>
              <a:lnSpc>
                <a:spcPts val="3359"/>
              </a:lnSpc>
            </a:pPr>
            <a:r>
              <a:rPr lang="pt-BR" sz="2000">
                <a:solidFill>
                  <a:srgbClr val="1E1E1E"/>
                </a:solidFill>
                <a:latin typeface="Now"/>
              </a:rPr>
              <a:t>Incorporar uma perspectiva de gênero em políticas, estratégias, programas, atividades de projeto, e funções administrativas, bem como na cultura institucional de uma organização</a:t>
            </a:r>
            <a:endParaRPr lang="en-US" sz="2000">
              <a:solidFill>
                <a:srgbClr val="1E1E1E"/>
              </a:solidFill>
              <a:latin typeface="Now"/>
            </a:endParaRPr>
          </a:p>
        </p:txBody>
      </p:sp>
      <p:sp>
        <p:nvSpPr>
          <p:cNvPr id="9" name="AutoShape 9"/>
          <p:cNvSpPr/>
          <p:nvPr/>
        </p:nvSpPr>
        <p:spPr>
          <a:xfrm>
            <a:off x="12268201" y="7423508"/>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268201" y="6896100"/>
            <a:ext cx="4952999"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Transversalização de gênero</a:t>
            </a:r>
          </a:p>
        </p:txBody>
      </p:sp>
      <p:sp>
        <p:nvSpPr>
          <p:cNvPr id="11" name="AutoShape 11"/>
          <p:cNvSpPr/>
          <p:nvPr/>
        </p:nvSpPr>
        <p:spPr>
          <a:xfrm>
            <a:off x="5867400" y="53661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867400" y="5372100"/>
            <a:ext cx="5791200" cy="1710725"/>
          </a:xfrm>
          <a:prstGeom prst="rect">
            <a:avLst/>
          </a:prstGeom>
        </p:spPr>
        <p:txBody>
          <a:bodyPr wrap="square" lIns="0" tIns="0" rIns="0" bIns="0" rtlCol="0" anchor="t">
            <a:spAutoFit/>
          </a:bodyPr>
          <a:lstStyle/>
          <a:p>
            <a:pPr>
              <a:lnSpc>
                <a:spcPts val="3359"/>
              </a:lnSpc>
            </a:pPr>
            <a:r>
              <a:rPr lang="pt-BR" sz="2000">
                <a:solidFill>
                  <a:srgbClr val="1E1E1E"/>
                </a:solidFill>
                <a:latin typeface="Now"/>
              </a:rPr>
              <a:t>O estado ou a condição que proporciona às mulheres e aos homens a satisfação igual dos direitos humanos, dos bens socialmente valorizados, das oportunidades, e dos recursos</a:t>
            </a:r>
            <a:endParaRPr lang="en-US" sz="2000">
              <a:solidFill>
                <a:srgbClr val="1E1E1E"/>
              </a:solidFill>
              <a:latin typeface="Now"/>
            </a:endParaRPr>
          </a:p>
        </p:txBody>
      </p:sp>
      <p:sp>
        <p:nvSpPr>
          <p:cNvPr id="13" name="TextBox 13"/>
          <p:cNvSpPr txBox="1"/>
          <p:nvPr/>
        </p:nvSpPr>
        <p:spPr>
          <a:xfrm>
            <a:off x="5867400" y="48387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Igualdade de gênero</a:t>
            </a:r>
          </a:p>
        </p:txBody>
      </p:sp>
      <p:sp>
        <p:nvSpPr>
          <p:cNvPr id="14" name="AutoShape 14"/>
          <p:cNvSpPr/>
          <p:nvPr/>
        </p:nvSpPr>
        <p:spPr>
          <a:xfrm>
            <a:off x="5867400" y="7880709"/>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867400" y="7922202"/>
            <a:ext cx="5943600" cy="2146742"/>
          </a:xfrm>
          <a:prstGeom prst="rect">
            <a:avLst/>
          </a:prstGeom>
        </p:spPr>
        <p:txBody>
          <a:bodyPr wrap="square" lIns="0" tIns="0" rIns="0" bIns="0" rtlCol="0" anchor="t">
            <a:spAutoFit/>
          </a:bodyPr>
          <a:lstStyle/>
          <a:p>
            <a:pPr>
              <a:lnSpc>
                <a:spcPts val="3359"/>
              </a:lnSpc>
            </a:pPr>
            <a:r>
              <a:rPr lang="pt-BR" sz="2000" dirty="0">
                <a:solidFill>
                  <a:srgbClr val="1E1E1E"/>
                </a:solidFill>
                <a:latin typeface="Now"/>
              </a:rPr>
              <a:t>O processo de ser justo com as mulheres e os homens. Devem ser tomadas medidas para compensar as desvantagens históricas e sociais que impedem que mulheres e homens operem em condições de igualdade</a:t>
            </a:r>
            <a:endParaRPr lang="en-US" sz="2000" dirty="0">
              <a:solidFill>
                <a:srgbClr val="1E1E1E"/>
              </a:solidFill>
              <a:latin typeface="Now"/>
            </a:endParaRPr>
          </a:p>
        </p:txBody>
      </p:sp>
      <p:sp>
        <p:nvSpPr>
          <p:cNvPr id="16" name="TextBox 16"/>
          <p:cNvSpPr txBox="1"/>
          <p:nvPr/>
        </p:nvSpPr>
        <p:spPr>
          <a:xfrm>
            <a:off x="5867400" y="7353300"/>
            <a:ext cx="3942934"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Equidade de gênero</a:t>
            </a:r>
          </a:p>
        </p:txBody>
      </p:sp>
      <p:sp>
        <p:nvSpPr>
          <p:cNvPr id="17" name="AutoShape 17"/>
          <p:cNvSpPr/>
          <p:nvPr/>
        </p:nvSpPr>
        <p:spPr>
          <a:xfrm>
            <a:off x="12268200" y="4299308"/>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268200" y="4293559"/>
            <a:ext cx="5411029" cy="2154308"/>
          </a:xfrm>
          <a:prstGeom prst="rect">
            <a:avLst/>
          </a:prstGeom>
        </p:spPr>
        <p:txBody>
          <a:bodyPr lIns="0" tIns="0" rIns="0" bIns="0" rtlCol="0" anchor="t">
            <a:spAutoFit/>
          </a:bodyPr>
          <a:lstStyle/>
          <a:p>
            <a:pPr>
              <a:lnSpc>
                <a:spcPts val="3359"/>
              </a:lnSpc>
            </a:pPr>
            <a:r>
              <a:rPr lang="pt-BR" sz="2000">
                <a:solidFill>
                  <a:srgbClr val="1E1E1E"/>
                </a:solidFill>
                <a:latin typeface="Now"/>
              </a:rPr>
              <a:t>Estratégias aplicadas na avaliação, desenho, implementação, e avaliação de programas para levar em consideração as normas de gênero e para compensar as desigualdades de gênero</a:t>
            </a:r>
            <a:endParaRPr lang="en-US" sz="2000">
              <a:solidFill>
                <a:srgbClr val="1E1E1E"/>
              </a:solidFill>
              <a:latin typeface="Now"/>
            </a:endParaRPr>
          </a:p>
        </p:txBody>
      </p:sp>
      <p:sp>
        <p:nvSpPr>
          <p:cNvPr id="19" name="TextBox 19"/>
          <p:cNvSpPr txBox="1"/>
          <p:nvPr/>
        </p:nvSpPr>
        <p:spPr>
          <a:xfrm>
            <a:off x="12268200" y="3771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Integração de gênero</a:t>
            </a:r>
          </a:p>
        </p:txBody>
      </p:sp>
      <p:sp>
        <p:nvSpPr>
          <p:cNvPr id="20" name="TextBox 4">
            <a:extLst>
              <a:ext uri="{FF2B5EF4-FFF2-40B4-BE49-F238E27FC236}">
                <a16:creationId xmlns:a16="http://schemas.microsoft.com/office/drawing/2014/main" id="{A0AEE35C-75BA-4909-B19F-F42DF3314B5E}"/>
              </a:ext>
            </a:extLst>
          </p:cNvPr>
          <p:cNvSpPr txBox="1"/>
          <p:nvPr/>
        </p:nvSpPr>
        <p:spPr>
          <a:xfrm>
            <a:off x="533400" y="6438900"/>
            <a:ext cx="4718255" cy="1291379"/>
          </a:xfrm>
          <a:prstGeom prst="rect">
            <a:avLst/>
          </a:prstGeom>
          <a:solidFill>
            <a:srgbClr val="F9844A"/>
          </a:solidFill>
        </p:spPr>
        <p:txBody>
          <a:bodyPr wrap="square" lIns="91440" tIns="0" rIns="0" bIns="0" rtlCol="0" anchor="t">
            <a:spAutoFit/>
          </a:bodyPr>
          <a:lstStyle/>
          <a:p>
            <a:pPr>
              <a:lnSpc>
                <a:spcPts val="3359"/>
              </a:lnSpc>
            </a:pPr>
            <a:r>
              <a:rPr lang="pt-BR" sz="2400">
                <a:solidFill>
                  <a:schemeClr val="bg1"/>
                </a:solidFill>
                <a:latin typeface="Now Bold"/>
              </a:rPr>
              <a:t>da Política de Gênero do CEPF e do Kit de Ferramentas de Gênero do CEPF</a:t>
            </a:r>
            <a:endParaRPr lang="en-US" sz="2400">
              <a:solidFill>
                <a:schemeClr val="bg1"/>
              </a:solidFill>
              <a:latin typeface="Now Bold"/>
            </a:endParaRPr>
          </a:p>
        </p:txBody>
      </p:sp>
      <p:sp>
        <p:nvSpPr>
          <p:cNvPr id="24" name="AutoShape 2">
            <a:extLst>
              <a:ext uri="{FF2B5EF4-FFF2-40B4-BE49-F238E27FC236}">
                <a16:creationId xmlns:a16="http://schemas.microsoft.com/office/drawing/2014/main" id="{A267350B-C2F7-41E8-8C20-E99C42639E17}"/>
              </a:ext>
            </a:extLst>
          </p:cNvPr>
          <p:cNvSpPr/>
          <p:nvPr/>
        </p:nvSpPr>
        <p:spPr>
          <a:xfrm>
            <a:off x="5867400" y="2851508"/>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867400" y="2857500"/>
            <a:ext cx="5411029" cy="1718291"/>
          </a:xfrm>
          <a:prstGeom prst="rect">
            <a:avLst/>
          </a:prstGeom>
        </p:spPr>
        <p:txBody>
          <a:bodyPr lIns="0" tIns="0" rIns="0" bIns="0" rtlCol="0" anchor="t">
            <a:spAutoFit/>
          </a:bodyPr>
          <a:lstStyle/>
          <a:p>
            <a:pPr>
              <a:lnSpc>
                <a:spcPts val="3359"/>
              </a:lnSpc>
            </a:pPr>
            <a:r>
              <a:rPr lang="pt-BR" sz="2000">
                <a:solidFill>
                  <a:srgbClr val="1E1E1E"/>
                </a:solidFill>
                <a:latin typeface="Now"/>
              </a:rPr>
              <a:t>Geralmente usado em referência à participação igual de mulheres e homens em todas as áreas de trabalho, projetos, ou programas</a:t>
            </a:r>
            <a:endParaRPr lang="en-US" sz="2000">
              <a:solidFill>
                <a:srgbClr val="1E1E1E"/>
              </a:solidFill>
              <a:latin typeface="Now"/>
            </a:endParaRPr>
          </a:p>
        </p:txBody>
      </p:sp>
      <p:sp>
        <p:nvSpPr>
          <p:cNvPr id="26" name="TextBox 4">
            <a:extLst>
              <a:ext uri="{FF2B5EF4-FFF2-40B4-BE49-F238E27FC236}">
                <a16:creationId xmlns:a16="http://schemas.microsoft.com/office/drawing/2014/main" id="{28C247AC-2280-41DC-BDB9-FF521DCDCF35}"/>
              </a:ext>
            </a:extLst>
          </p:cNvPr>
          <p:cNvSpPr txBox="1"/>
          <p:nvPr/>
        </p:nvSpPr>
        <p:spPr>
          <a:xfrm>
            <a:off x="5867400" y="23241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Equilíbrio de gênero</a:t>
            </a:r>
          </a:p>
        </p:txBody>
      </p:sp>
      <p:sp>
        <p:nvSpPr>
          <p:cNvPr id="27" name="AutoShape 2">
            <a:extLst>
              <a:ext uri="{FF2B5EF4-FFF2-40B4-BE49-F238E27FC236}">
                <a16:creationId xmlns:a16="http://schemas.microsoft.com/office/drawing/2014/main" id="{9BB1C9D1-9739-4C98-BB41-B5111EE8D071}"/>
              </a:ext>
            </a:extLst>
          </p:cNvPr>
          <p:cNvSpPr/>
          <p:nvPr/>
        </p:nvSpPr>
        <p:spPr>
          <a:xfrm>
            <a:off x="122682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268200" y="2048258"/>
            <a:ext cx="5734149" cy="1274708"/>
          </a:xfrm>
          <a:prstGeom prst="rect">
            <a:avLst/>
          </a:prstGeom>
        </p:spPr>
        <p:txBody>
          <a:bodyPr wrap="square" lIns="0" tIns="0" rIns="0" bIns="0" rtlCol="0" anchor="t">
            <a:spAutoFit/>
          </a:bodyPr>
          <a:lstStyle/>
          <a:p>
            <a:pPr>
              <a:lnSpc>
                <a:spcPts val="3359"/>
              </a:lnSpc>
            </a:pPr>
            <a:r>
              <a:rPr lang="pt-BR" sz="2000" dirty="0">
                <a:solidFill>
                  <a:srgbClr val="1E1E1E"/>
                </a:solidFill>
                <a:latin typeface="Now"/>
              </a:rPr>
              <a:t>Levar em consideração as diferenças baseadas em gênero ao olhar para qualquer fenômeno social, política, ou processo</a:t>
            </a:r>
            <a:endParaRPr lang="en-US" sz="2000" dirty="0">
              <a:solidFill>
                <a:srgbClr val="1E1E1E"/>
              </a:solidFill>
              <a:latin typeface="Now"/>
            </a:endParaRPr>
          </a:p>
        </p:txBody>
      </p:sp>
      <p:sp>
        <p:nvSpPr>
          <p:cNvPr id="29" name="TextBox 4">
            <a:extLst>
              <a:ext uri="{FF2B5EF4-FFF2-40B4-BE49-F238E27FC236}">
                <a16:creationId xmlns:a16="http://schemas.microsoft.com/office/drawing/2014/main" id="{E10712AD-421B-454B-894F-4C4978A3E461}"/>
              </a:ext>
            </a:extLst>
          </p:cNvPr>
          <p:cNvSpPr txBox="1"/>
          <p:nvPr/>
        </p:nvSpPr>
        <p:spPr>
          <a:xfrm>
            <a:off x="12268200" y="1514858"/>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Perspectiva de gênero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0" y="946508"/>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715000" y="1028700"/>
            <a:ext cx="5715000" cy="1274708"/>
          </a:xfrm>
          <a:prstGeom prst="rect">
            <a:avLst/>
          </a:prstGeom>
        </p:spPr>
        <p:txBody>
          <a:bodyPr wrap="square" lIns="0" tIns="0" rIns="0" bIns="0" rtlCol="0" anchor="t">
            <a:spAutoFit/>
          </a:bodyPr>
          <a:lstStyle/>
          <a:p>
            <a:pPr>
              <a:lnSpc>
                <a:spcPts val="3359"/>
              </a:lnSpc>
            </a:pPr>
            <a:r>
              <a:rPr lang="pt-BR" sz="2000">
                <a:solidFill>
                  <a:srgbClr val="1E1E1E"/>
                </a:solidFill>
                <a:latin typeface="Now"/>
              </a:rPr>
              <a:t>Quais atividades e comportamentos são esperados de mulheres e homens com base em seu gênero</a:t>
            </a:r>
            <a:endParaRPr lang="en-US" sz="2000">
              <a:solidFill>
                <a:srgbClr val="1E1E1E"/>
              </a:solidFill>
              <a:latin typeface="Now"/>
            </a:endParaRPr>
          </a:p>
        </p:txBody>
      </p:sp>
      <p:sp>
        <p:nvSpPr>
          <p:cNvPr id="4" name="TextBox 4"/>
          <p:cNvSpPr txBox="1"/>
          <p:nvPr/>
        </p:nvSpPr>
        <p:spPr>
          <a:xfrm>
            <a:off x="5715000" y="4191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Normas de gênero</a:t>
            </a:r>
          </a:p>
        </p:txBody>
      </p:sp>
      <p:sp>
        <p:nvSpPr>
          <p:cNvPr id="8" name="TextBox 8"/>
          <p:cNvSpPr txBox="1"/>
          <p:nvPr/>
        </p:nvSpPr>
        <p:spPr>
          <a:xfrm>
            <a:off x="12039600" y="7423508"/>
            <a:ext cx="5943600" cy="838691"/>
          </a:xfrm>
          <a:prstGeom prst="rect">
            <a:avLst/>
          </a:prstGeom>
        </p:spPr>
        <p:txBody>
          <a:bodyPr wrap="square" lIns="0" tIns="0" rIns="0" bIns="0" rtlCol="0" anchor="t">
            <a:spAutoFit/>
          </a:bodyPr>
          <a:lstStyle/>
          <a:p>
            <a:pPr>
              <a:lnSpc>
                <a:spcPts val="3359"/>
              </a:lnSpc>
            </a:pPr>
            <a:r>
              <a:rPr lang="pt-BR" sz="2000">
                <a:solidFill>
                  <a:srgbClr val="1E1E1E"/>
                </a:solidFill>
                <a:latin typeface="Now"/>
              </a:rPr>
              <a:t>Aplicar a </a:t>
            </a:r>
            <a:r>
              <a:rPr lang="pt-BR" sz="2000" b="1">
                <a:solidFill>
                  <a:srgbClr val="1E1E1E"/>
                </a:solidFill>
                <a:latin typeface="Now"/>
              </a:rPr>
              <a:t>integração de gênero</a:t>
            </a:r>
            <a:r>
              <a:rPr lang="pt-BR" sz="2000">
                <a:solidFill>
                  <a:srgbClr val="1E1E1E"/>
                </a:solidFill>
                <a:latin typeface="Now"/>
              </a:rPr>
              <a:t> em todas as suas atividades, projetos, e organização</a:t>
            </a:r>
            <a:endParaRPr lang="en-US" sz="2000">
              <a:solidFill>
                <a:srgbClr val="1E1E1E"/>
              </a:solidFill>
              <a:latin typeface="Now"/>
            </a:endParaRPr>
          </a:p>
        </p:txBody>
      </p:sp>
      <p:sp>
        <p:nvSpPr>
          <p:cNvPr id="9" name="AutoShape 9"/>
          <p:cNvSpPr/>
          <p:nvPr/>
        </p:nvSpPr>
        <p:spPr>
          <a:xfrm>
            <a:off x="12039601" y="7423508"/>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039601" y="6896100"/>
            <a:ext cx="5411028"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Transversalização de gênero</a:t>
            </a:r>
          </a:p>
        </p:txBody>
      </p:sp>
      <p:sp>
        <p:nvSpPr>
          <p:cNvPr id="11" name="AutoShape 11"/>
          <p:cNvSpPr/>
          <p:nvPr/>
        </p:nvSpPr>
        <p:spPr>
          <a:xfrm>
            <a:off x="5715000" y="50613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715000" y="5067300"/>
            <a:ext cx="5411029" cy="1274708"/>
          </a:xfrm>
          <a:prstGeom prst="rect">
            <a:avLst/>
          </a:prstGeom>
        </p:spPr>
        <p:txBody>
          <a:bodyPr lIns="0" tIns="0" rIns="0" bIns="0" rtlCol="0" anchor="t">
            <a:spAutoFit/>
          </a:bodyPr>
          <a:lstStyle/>
          <a:p>
            <a:pPr>
              <a:lnSpc>
                <a:spcPts val="3359"/>
              </a:lnSpc>
            </a:pPr>
            <a:r>
              <a:rPr lang="pt-BR" sz="2000" dirty="0">
                <a:solidFill>
                  <a:srgbClr val="1E1E1E"/>
                </a:solidFill>
                <a:latin typeface="Now"/>
              </a:rPr>
              <a:t>Onde mulheres e homens podem igualmente acessar e se beneficiar de oportunidades, recursos, e direitos</a:t>
            </a:r>
            <a:endParaRPr lang="en-US" sz="2000" dirty="0">
              <a:solidFill>
                <a:srgbClr val="1E1E1E"/>
              </a:solidFill>
              <a:latin typeface="Now"/>
            </a:endParaRPr>
          </a:p>
        </p:txBody>
      </p:sp>
      <p:sp>
        <p:nvSpPr>
          <p:cNvPr id="13" name="TextBox 13"/>
          <p:cNvSpPr txBox="1"/>
          <p:nvPr/>
        </p:nvSpPr>
        <p:spPr>
          <a:xfrm>
            <a:off x="5715000" y="4533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Igualdade de gênero</a:t>
            </a:r>
          </a:p>
        </p:txBody>
      </p:sp>
      <p:sp>
        <p:nvSpPr>
          <p:cNvPr id="14" name="AutoShape 14"/>
          <p:cNvSpPr/>
          <p:nvPr/>
        </p:nvSpPr>
        <p:spPr>
          <a:xfrm>
            <a:off x="5715000" y="7194909"/>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715000" y="7202951"/>
            <a:ext cx="5943600" cy="2582758"/>
          </a:xfrm>
          <a:prstGeom prst="rect">
            <a:avLst/>
          </a:prstGeom>
        </p:spPr>
        <p:txBody>
          <a:bodyPr wrap="square" lIns="0" tIns="0" rIns="0" bIns="0" rtlCol="0" anchor="t">
            <a:spAutoFit/>
          </a:bodyPr>
          <a:lstStyle/>
          <a:p>
            <a:pPr>
              <a:lnSpc>
                <a:spcPts val="3359"/>
              </a:lnSpc>
            </a:pPr>
            <a:r>
              <a:rPr lang="pt-BR" sz="2000">
                <a:solidFill>
                  <a:srgbClr val="1E1E1E"/>
                </a:solidFill>
                <a:latin typeface="Now"/>
              </a:rPr>
              <a:t>Um contexto que é justo para mulheres e homens, que inclui a compensação pelos desequilíbrios históricos e contínuos (ou condições injustas); por exemplo, apoiar as mulheres a superarem as desvantagens devido ao acesso desigual à educação</a:t>
            </a:r>
            <a:endParaRPr lang="en-US" sz="2000">
              <a:solidFill>
                <a:srgbClr val="1E1E1E"/>
              </a:solidFill>
              <a:latin typeface="Now"/>
            </a:endParaRPr>
          </a:p>
        </p:txBody>
      </p:sp>
      <p:sp>
        <p:nvSpPr>
          <p:cNvPr id="16" name="TextBox 16"/>
          <p:cNvSpPr txBox="1"/>
          <p:nvPr/>
        </p:nvSpPr>
        <p:spPr>
          <a:xfrm>
            <a:off x="5715000" y="6667500"/>
            <a:ext cx="3942934"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Equidade de gênero</a:t>
            </a:r>
          </a:p>
        </p:txBody>
      </p:sp>
      <p:sp>
        <p:nvSpPr>
          <p:cNvPr id="17" name="AutoShape 17"/>
          <p:cNvSpPr/>
          <p:nvPr/>
        </p:nvSpPr>
        <p:spPr>
          <a:xfrm>
            <a:off x="12039600" y="4299308"/>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039600" y="4293559"/>
            <a:ext cx="6019800" cy="2146742"/>
          </a:xfrm>
          <a:prstGeom prst="rect">
            <a:avLst/>
          </a:prstGeom>
        </p:spPr>
        <p:txBody>
          <a:bodyPr wrap="square" lIns="0" tIns="0" rIns="0" bIns="0" rtlCol="0" anchor="t">
            <a:spAutoFit/>
          </a:bodyPr>
          <a:lstStyle/>
          <a:p>
            <a:pPr>
              <a:lnSpc>
                <a:spcPts val="3359"/>
              </a:lnSpc>
            </a:pPr>
            <a:r>
              <a:rPr lang="pt-BR" sz="2000">
                <a:solidFill>
                  <a:srgbClr val="1E1E1E"/>
                </a:solidFill>
                <a:latin typeface="Now"/>
              </a:rPr>
              <a:t>Implementar uma </a:t>
            </a:r>
            <a:r>
              <a:rPr lang="pt-BR" sz="2000" b="1">
                <a:solidFill>
                  <a:srgbClr val="1E1E1E"/>
                </a:solidFill>
                <a:latin typeface="Now"/>
              </a:rPr>
              <a:t>perspectiva de gênero </a:t>
            </a:r>
            <a:r>
              <a:rPr lang="pt-BR" sz="2000">
                <a:solidFill>
                  <a:srgbClr val="1E1E1E"/>
                </a:solidFill>
                <a:latin typeface="Now"/>
              </a:rPr>
              <a:t>em seu trabalho; incorporando uma compreensão das normas de gênero, desigualdades existentes entre homens e mulheres, e formas de trabalhar pela maior igualdade e equidade</a:t>
            </a:r>
            <a:endParaRPr lang="en-US" sz="2000">
              <a:solidFill>
                <a:srgbClr val="1E1E1E"/>
              </a:solidFill>
              <a:latin typeface="Now"/>
            </a:endParaRPr>
          </a:p>
        </p:txBody>
      </p:sp>
      <p:sp>
        <p:nvSpPr>
          <p:cNvPr id="19" name="TextBox 19"/>
          <p:cNvSpPr txBox="1"/>
          <p:nvPr/>
        </p:nvSpPr>
        <p:spPr>
          <a:xfrm>
            <a:off x="12039600" y="3771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Integração de gênero</a:t>
            </a:r>
          </a:p>
        </p:txBody>
      </p:sp>
      <p:sp>
        <p:nvSpPr>
          <p:cNvPr id="24" name="AutoShape 2">
            <a:extLst>
              <a:ext uri="{FF2B5EF4-FFF2-40B4-BE49-F238E27FC236}">
                <a16:creationId xmlns:a16="http://schemas.microsoft.com/office/drawing/2014/main" id="{A267350B-C2F7-41E8-8C20-E99C42639E17}"/>
              </a:ext>
            </a:extLst>
          </p:cNvPr>
          <p:cNvSpPr/>
          <p:nvPr/>
        </p:nvSpPr>
        <p:spPr>
          <a:xfrm>
            <a:off x="5715000" y="3017034"/>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715000" y="3023026"/>
            <a:ext cx="5411029" cy="1282274"/>
          </a:xfrm>
          <a:prstGeom prst="rect">
            <a:avLst/>
          </a:prstGeom>
        </p:spPr>
        <p:txBody>
          <a:bodyPr lIns="0" tIns="0" rIns="0" bIns="0" rtlCol="0" anchor="t">
            <a:spAutoFit/>
          </a:bodyPr>
          <a:lstStyle/>
          <a:p>
            <a:pPr>
              <a:lnSpc>
                <a:spcPts val="3359"/>
              </a:lnSpc>
            </a:pPr>
            <a:r>
              <a:rPr lang="pt-BR" sz="2000" dirty="0">
                <a:solidFill>
                  <a:srgbClr val="1E1E1E"/>
                </a:solidFill>
                <a:latin typeface="Now"/>
              </a:rPr>
              <a:t>Ter participação igualitária de mulheres e homens (50:50) em uma atividade, projeto, organização</a:t>
            </a:r>
            <a:endParaRPr lang="en-US" sz="2000" dirty="0">
              <a:solidFill>
                <a:srgbClr val="1E1E1E"/>
              </a:solidFill>
              <a:latin typeface="Now"/>
            </a:endParaRPr>
          </a:p>
        </p:txBody>
      </p:sp>
      <p:sp>
        <p:nvSpPr>
          <p:cNvPr id="26" name="TextBox 4">
            <a:extLst>
              <a:ext uri="{FF2B5EF4-FFF2-40B4-BE49-F238E27FC236}">
                <a16:creationId xmlns:a16="http://schemas.microsoft.com/office/drawing/2014/main" id="{28C247AC-2280-41DC-BDB9-FF521DCDCF35}"/>
              </a:ext>
            </a:extLst>
          </p:cNvPr>
          <p:cNvSpPr txBox="1"/>
          <p:nvPr/>
        </p:nvSpPr>
        <p:spPr>
          <a:xfrm>
            <a:off x="5715000" y="2489626"/>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Equilíbrio de gênero</a:t>
            </a:r>
          </a:p>
        </p:txBody>
      </p:sp>
      <p:sp>
        <p:nvSpPr>
          <p:cNvPr id="27" name="AutoShape 2">
            <a:extLst>
              <a:ext uri="{FF2B5EF4-FFF2-40B4-BE49-F238E27FC236}">
                <a16:creationId xmlns:a16="http://schemas.microsoft.com/office/drawing/2014/main" id="{9BB1C9D1-9739-4C98-BB41-B5111EE8D071}"/>
              </a:ext>
            </a:extLst>
          </p:cNvPr>
          <p:cNvSpPr/>
          <p:nvPr/>
        </p:nvSpPr>
        <p:spPr>
          <a:xfrm>
            <a:off x="120396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039600" y="2048258"/>
            <a:ext cx="5411029" cy="1274708"/>
          </a:xfrm>
          <a:prstGeom prst="rect">
            <a:avLst/>
          </a:prstGeom>
        </p:spPr>
        <p:txBody>
          <a:bodyPr lIns="0" tIns="0" rIns="0" bIns="0" rtlCol="0" anchor="t">
            <a:spAutoFit/>
          </a:bodyPr>
          <a:lstStyle/>
          <a:p>
            <a:pPr>
              <a:lnSpc>
                <a:spcPts val="3359"/>
              </a:lnSpc>
            </a:pPr>
            <a:r>
              <a:rPr lang="pt-BR" sz="2000">
                <a:solidFill>
                  <a:srgbClr val="1E1E1E"/>
                </a:solidFill>
                <a:latin typeface="Now"/>
              </a:rPr>
              <a:t>Considerar as questões de gênero (normas, papéis, experiências de homens e mulheres) em seu trabalho</a:t>
            </a:r>
            <a:endParaRPr lang="en-US" sz="2000">
              <a:solidFill>
                <a:srgbClr val="1E1E1E"/>
              </a:solidFill>
              <a:latin typeface="Now"/>
            </a:endParaRPr>
          </a:p>
        </p:txBody>
      </p:sp>
      <p:sp>
        <p:nvSpPr>
          <p:cNvPr id="29" name="TextBox 4">
            <a:extLst>
              <a:ext uri="{FF2B5EF4-FFF2-40B4-BE49-F238E27FC236}">
                <a16:creationId xmlns:a16="http://schemas.microsoft.com/office/drawing/2014/main" id="{E10712AD-421B-454B-894F-4C4978A3E461}"/>
              </a:ext>
            </a:extLst>
          </p:cNvPr>
          <p:cNvSpPr txBox="1"/>
          <p:nvPr/>
        </p:nvSpPr>
        <p:spPr>
          <a:xfrm>
            <a:off x="12039600" y="1514858"/>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Perspectiva de gênero</a:t>
            </a:r>
          </a:p>
        </p:txBody>
      </p:sp>
      <p:sp>
        <p:nvSpPr>
          <p:cNvPr id="30" name="TextBox 4">
            <a:extLst>
              <a:ext uri="{FF2B5EF4-FFF2-40B4-BE49-F238E27FC236}">
                <a16:creationId xmlns:a16="http://schemas.microsoft.com/office/drawing/2014/main" id="{16F0AD82-1FF7-472B-BEDC-EBBF10C109AA}"/>
              </a:ext>
            </a:extLst>
          </p:cNvPr>
          <p:cNvSpPr txBox="1"/>
          <p:nvPr/>
        </p:nvSpPr>
        <p:spPr>
          <a:xfrm>
            <a:off x="533399" y="7882235"/>
            <a:ext cx="4718255" cy="461665"/>
          </a:xfrm>
          <a:prstGeom prst="rect">
            <a:avLst/>
          </a:prstGeom>
          <a:noFill/>
        </p:spPr>
        <p:txBody>
          <a:bodyPr wrap="square" lIns="91440" tIns="0" rIns="0" bIns="0" rtlCol="0" anchor="t">
            <a:spAutoFit/>
          </a:bodyPr>
          <a:lstStyle/>
          <a:p>
            <a:pPr algn="r">
              <a:lnSpc>
                <a:spcPts val="3359"/>
              </a:lnSpc>
            </a:pPr>
            <a:r>
              <a:rPr lang="en-US" sz="3500">
                <a:latin typeface="Now" panose="020B0604020202020204" charset="0"/>
              </a:rPr>
              <a:t>SIMPLIFICADOS</a:t>
            </a:r>
          </a:p>
        </p:txBody>
      </p:sp>
      <p:sp>
        <p:nvSpPr>
          <p:cNvPr id="34" name="TextBox 5">
            <a:extLst>
              <a:ext uri="{FF2B5EF4-FFF2-40B4-BE49-F238E27FC236}">
                <a16:creationId xmlns:a16="http://schemas.microsoft.com/office/drawing/2014/main" id="{5D904E8B-1508-49B7-BD9A-B39C0EF63CEB}"/>
              </a:ext>
            </a:extLst>
          </p:cNvPr>
          <p:cNvSpPr txBox="1"/>
          <p:nvPr/>
        </p:nvSpPr>
        <p:spPr>
          <a:xfrm>
            <a:off x="565354" y="3162300"/>
            <a:ext cx="5149645" cy="3149132"/>
          </a:xfrm>
          <a:prstGeom prst="rect">
            <a:avLst/>
          </a:prstGeom>
        </p:spPr>
        <p:txBody>
          <a:bodyPr wrap="square" lIns="0" tIns="0" rIns="0" bIns="0" rtlCol="0" anchor="t">
            <a:spAutoFit/>
          </a:bodyPr>
          <a:lstStyle/>
          <a:p>
            <a:pPr>
              <a:lnSpc>
                <a:spcPts val="8160"/>
              </a:lnSpc>
            </a:pPr>
            <a:r>
              <a:rPr lang="en-US" sz="6500">
                <a:solidFill>
                  <a:srgbClr val="2A9D8F"/>
                </a:solidFill>
                <a:latin typeface="Now"/>
              </a:rPr>
              <a:t>Alguns termos importantes</a:t>
            </a:r>
          </a:p>
        </p:txBody>
      </p:sp>
      <p:sp>
        <p:nvSpPr>
          <p:cNvPr id="35" name="TextBox 4">
            <a:extLst>
              <a:ext uri="{FF2B5EF4-FFF2-40B4-BE49-F238E27FC236}">
                <a16:creationId xmlns:a16="http://schemas.microsoft.com/office/drawing/2014/main" id="{00D0CB22-32CF-4D5B-BF8F-5F071119CB3B}"/>
              </a:ext>
            </a:extLst>
          </p:cNvPr>
          <p:cNvSpPr txBox="1"/>
          <p:nvPr/>
        </p:nvSpPr>
        <p:spPr>
          <a:xfrm>
            <a:off x="533400" y="6438900"/>
            <a:ext cx="4718255" cy="1291379"/>
          </a:xfrm>
          <a:prstGeom prst="rect">
            <a:avLst/>
          </a:prstGeom>
          <a:solidFill>
            <a:srgbClr val="F9844A"/>
          </a:solidFill>
        </p:spPr>
        <p:txBody>
          <a:bodyPr wrap="square" lIns="91440" tIns="0" rIns="0" bIns="0" rtlCol="0" anchor="t">
            <a:spAutoFit/>
          </a:bodyPr>
          <a:lstStyle/>
          <a:p>
            <a:pPr>
              <a:lnSpc>
                <a:spcPts val="3359"/>
              </a:lnSpc>
            </a:pPr>
            <a:r>
              <a:rPr lang="pt-BR" sz="2400">
                <a:solidFill>
                  <a:schemeClr val="bg1"/>
                </a:solidFill>
                <a:latin typeface="Now Bold"/>
              </a:rPr>
              <a:t>da Política de Gênero do CEPF e do Kit de Ferramentas de Gênero do CEPF</a:t>
            </a:r>
            <a:endParaRPr lang="en-US" sz="2400">
              <a:solidFill>
                <a:schemeClr val="bg1"/>
              </a:solidFill>
              <a:latin typeface="Now Bold"/>
            </a:endParaRPr>
          </a:p>
        </p:txBody>
      </p:sp>
    </p:spTree>
    <p:extLst>
      <p:ext uri="{BB962C8B-B14F-4D97-AF65-F5344CB8AC3E}">
        <p14:creationId xmlns:p14="http://schemas.microsoft.com/office/powerpoint/2010/main" val="142867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80697D1-45DF-457B-A71D-059ADEB23045}"/>
              </a:ext>
            </a:extLst>
          </p:cNvPr>
          <p:cNvSpPr/>
          <p:nvPr/>
        </p:nvSpPr>
        <p:spPr>
          <a:xfrm>
            <a:off x="2286000" y="2029192"/>
            <a:ext cx="13716000" cy="3622890"/>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3" name="TextBox 3"/>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Contexto subjacente</a:t>
            </a:r>
          </a:p>
        </p:txBody>
      </p:sp>
      <p:sp>
        <p:nvSpPr>
          <p:cNvPr id="5" name="TextBox 5"/>
          <p:cNvSpPr txBox="1"/>
          <p:nvPr/>
        </p:nvSpPr>
        <p:spPr>
          <a:xfrm>
            <a:off x="3124200" y="2439042"/>
            <a:ext cx="5295007" cy="171072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w Bold"/>
                <a:ea typeface="+mn-ea"/>
                <a:cs typeface="+mn-cs"/>
              </a:rPr>
              <a:t>Normas de gênero: </a:t>
            </a:r>
          </a:p>
          <a:p>
            <a:pPr marL="0" marR="0" lvl="0" indent="0" algn="l" defTabSz="914400" rtl="0" eaLnBrk="1" fontAlgn="auto" latinLnBrk="0" hangingPunct="1">
              <a:lnSpc>
                <a:spcPts val="3359"/>
              </a:lnSpc>
              <a:spcBef>
                <a:spcPct val="0"/>
              </a:spcBef>
              <a:spcAft>
                <a:spcPts val="0"/>
              </a:spcAft>
              <a:buClrTx/>
              <a:buSzTx/>
              <a:buFontTx/>
              <a:buNone/>
              <a:tabLst/>
              <a:defRPr/>
            </a:pPr>
            <a:r>
              <a:rPr lang="pt-BR" sz="2000">
                <a:solidFill>
                  <a:srgbClr val="000000"/>
                </a:solidFill>
                <a:latin typeface="Now"/>
              </a:rPr>
              <a:t>Q</a:t>
            </a:r>
            <a:r>
              <a:rPr kumimoji="0" lang="pt-BR" sz="2000" b="0" i="0" u="none" strike="noStrike" kern="1200" cap="none" spc="0" normalizeH="0" baseline="0" noProof="0">
                <a:ln>
                  <a:noFill/>
                </a:ln>
                <a:solidFill>
                  <a:srgbClr val="000000"/>
                </a:solidFill>
                <a:effectLst/>
                <a:uLnTx/>
                <a:uFillTx/>
                <a:latin typeface="Now"/>
                <a:ea typeface="+mn-ea"/>
                <a:cs typeface="+mn-cs"/>
              </a:rPr>
              <a:t>uais atividades e comportamentos são esperados de mulheres e homens com base em seu gênero</a:t>
            </a:r>
            <a:endParaRPr kumimoji="0" lang="es-ES" sz="2000" b="0" i="0" u="none" strike="noStrike" kern="1200" cap="none" spc="0" normalizeH="0" baseline="0" noProof="0">
              <a:ln>
                <a:noFill/>
              </a:ln>
              <a:solidFill>
                <a:srgbClr val="000000"/>
              </a:solidFill>
              <a:effectLst/>
              <a:uLnTx/>
              <a:uFillTx/>
              <a:latin typeface="Now"/>
              <a:ea typeface="+mn-ea"/>
              <a:cs typeface="+mn-cs"/>
            </a:endParaRPr>
          </a:p>
        </p:txBody>
      </p:sp>
      <p:sp>
        <p:nvSpPr>
          <p:cNvPr id="6" name="TextBox 6"/>
          <p:cNvSpPr txBox="1"/>
          <p:nvPr/>
        </p:nvSpPr>
        <p:spPr>
          <a:xfrm>
            <a:off x="853149" y="5829300"/>
            <a:ext cx="8748051" cy="4341958"/>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pt-BR" sz="2400" b="0" i="0" u="none" strike="noStrike" kern="1200" cap="none" spc="0" normalizeH="0" baseline="0" noProof="0">
                <a:ln>
                  <a:noFill/>
                </a:ln>
                <a:solidFill>
                  <a:prstClr val="white"/>
                </a:solidFill>
                <a:effectLst/>
                <a:uLnTx/>
                <a:uFillTx/>
                <a:latin typeface="Now"/>
                <a:ea typeface="+mn-ea"/>
                <a:cs typeface="+mn-cs"/>
              </a:rPr>
              <a:t>Em muitos países/culturas, especialmente nas áreas rurais, as normas sociais relacionadas ao gênero incluem expectativas de que:</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a:ln>
                  <a:noFill/>
                </a:ln>
                <a:solidFill>
                  <a:prstClr val="white"/>
                </a:solidFill>
                <a:effectLst/>
                <a:uLnTx/>
                <a:uFillTx/>
                <a:latin typeface="Now"/>
                <a:ea typeface="+mn-ea"/>
                <a:cs typeface="+mn-cs"/>
              </a:rPr>
              <a:t>As mulheres cuidam das crianças</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a:ln>
                  <a:noFill/>
                </a:ln>
                <a:solidFill>
                  <a:prstClr val="white"/>
                </a:solidFill>
                <a:effectLst/>
                <a:uLnTx/>
                <a:uFillTx/>
                <a:latin typeface="Now"/>
                <a:ea typeface="+mn-ea"/>
                <a:cs typeface="+mn-cs"/>
              </a:rPr>
              <a:t>As mulheres são responsáveis por gerenciar as tarefas domésticas, incluindo cozinhar e limpar</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a:ln>
                  <a:noFill/>
                </a:ln>
                <a:solidFill>
                  <a:prstClr val="white"/>
                </a:solidFill>
                <a:effectLst/>
                <a:uLnTx/>
                <a:uFillTx/>
                <a:latin typeface="Now"/>
                <a:ea typeface="+mn-ea"/>
                <a:cs typeface="+mn-cs"/>
              </a:rPr>
              <a:t>Não é apropriado/seguro para as mulheres agirem ou viajarem independentemente</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a:ln>
                  <a:noFill/>
                </a:ln>
                <a:solidFill>
                  <a:prstClr val="white"/>
                </a:solidFill>
                <a:effectLst/>
                <a:uLnTx/>
                <a:uFillTx/>
                <a:latin typeface="Now"/>
                <a:ea typeface="+mn-ea"/>
                <a:cs typeface="+mn-cs"/>
              </a:rPr>
              <a:t>Os homens são os líderes nas comunidades e nas famílias</a:t>
            </a:r>
          </a:p>
        </p:txBody>
      </p:sp>
      <p:sp>
        <p:nvSpPr>
          <p:cNvPr id="23" name="Freeform: Shape 22">
            <a:extLst>
              <a:ext uri="{FF2B5EF4-FFF2-40B4-BE49-F238E27FC236}">
                <a16:creationId xmlns:a16="http://schemas.microsoft.com/office/drawing/2014/main" id="{000DC3EA-C25F-428C-B065-5D04312B63C7}"/>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5" name="Rectangle: Rounded Corners 24">
            <a:extLst>
              <a:ext uri="{FF2B5EF4-FFF2-40B4-BE49-F238E27FC236}">
                <a16:creationId xmlns:a16="http://schemas.microsoft.com/office/drawing/2014/main" id="{0E8FF833-55AF-493D-B4CB-A819D7ABB01F}"/>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a:effectLst/>
                <a:latin typeface="Avenir Next LT Pro" panose="020B0504020202020204" pitchFamily="34" charset="0"/>
                <a:ea typeface="Calibri" panose="020F0502020204030204" pitchFamily="34" charset="0"/>
                <a:cs typeface="Myanmar Text" panose="020B0502040204020203" pitchFamily="34" charset="0"/>
              </a:rPr>
              <a:t>Acesso desigual à educação e oportunidades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26" name="Rectangle: Rounded Corners 25">
            <a:extLst>
              <a:ext uri="{FF2B5EF4-FFF2-40B4-BE49-F238E27FC236}">
                <a16:creationId xmlns:a16="http://schemas.microsoft.com/office/drawing/2014/main" id="{3E84EFCB-A7D9-455C-8486-7E9F3CF46C5B}"/>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Avenir Next LT Pro" panose="020B0504020202020204" pitchFamily="34" charset="0"/>
              </a:rPr>
              <a:t>Papéis tradicionais de gênero em casa e na comunidade</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cxnSp>
        <p:nvCxnSpPr>
          <p:cNvPr id="27" name="Straight Arrow Connector 26">
            <a:extLst>
              <a:ext uri="{FF2B5EF4-FFF2-40B4-BE49-F238E27FC236}">
                <a16:creationId xmlns:a16="http://schemas.microsoft.com/office/drawing/2014/main" id="{77CC73E2-D714-4A01-982A-AD5B2BB90082}"/>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8"/>
          <p:cNvGrpSpPr/>
          <p:nvPr/>
        </p:nvGrpSpPr>
        <p:grpSpPr>
          <a:xfrm>
            <a:off x="9361708" y="3588435"/>
            <a:ext cx="932880" cy="932880"/>
            <a:chOff x="0" y="0"/>
            <a:chExt cx="6350000" cy="6350000"/>
          </a:xfrm>
          <a:solidFill>
            <a:srgbClr val="F9844A"/>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9" name="Graphic 28" descr="Family with girl outline">
            <a:extLst>
              <a:ext uri="{FF2B5EF4-FFF2-40B4-BE49-F238E27FC236}">
                <a16:creationId xmlns:a16="http://schemas.microsoft.com/office/drawing/2014/main" id="{A84A82D8-AAD2-470F-8FF1-925AE1F0E7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30" name="Group 8">
            <a:extLst>
              <a:ext uri="{FF2B5EF4-FFF2-40B4-BE49-F238E27FC236}">
                <a16:creationId xmlns:a16="http://schemas.microsoft.com/office/drawing/2014/main" id="{2D252E8B-63A2-4E95-BA7C-125B170D6A7D}"/>
              </a:ext>
            </a:extLst>
          </p:cNvPr>
          <p:cNvGrpSpPr/>
          <p:nvPr/>
        </p:nvGrpSpPr>
        <p:grpSpPr>
          <a:xfrm>
            <a:off x="12418489" y="3588435"/>
            <a:ext cx="932880" cy="932880"/>
            <a:chOff x="0" y="0"/>
            <a:chExt cx="6350000" cy="6350000"/>
          </a:xfrm>
          <a:solidFill>
            <a:srgbClr val="F9844A"/>
          </a:solidFill>
        </p:grpSpPr>
        <p:sp>
          <p:nvSpPr>
            <p:cNvPr id="31" name="Freeform 9">
              <a:extLst>
                <a:ext uri="{FF2B5EF4-FFF2-40B4-BE49-F238E27FC236}">
                  <a16:creationId xmlns:a16="http://schemas.microsoft.com/office/drawing/2014/main" id="{940563CA-36BD-4D2D-8944-F6380704697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3" name="Graphic 32" descr="Open book outline">
            <a:extLst>
              <a:ext uri="{FF2B5EF4-FFF2-40B4-BE49-F238E27FC236}">
                <a16:creationId xmlns:a16="http://schemas.microsoft.com/office/drawing/2014/main" id="{A7E50818-6B48-44FC-8F29-982A600EC6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36" name="Freeform: Shape 35">
            <a:extLst>
              <a:ext uri="{FF2B5EF4-FFF2-40B4-BE49-F238E27FC236}">
                <a16:creationId xmlns:a16="http://schemas.microsoft.com/office/drawing/2014/main" id="{A69A58D9-CDB1-4D2A-B0E2-DCB162DF4C65}"/>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19" name="TextBox 18">
            <a:extLst>
              <a:ext uri="{FF2B5EF4-FFF2-40B4-BE49-F238E27FC236}">
                <a16:creationId xmlns:a16="http://schemas.microsoft.com/office/drawing/2014/main" id="{696B27C1-A1EB-4EE8-BF39-BE464A1F57FB}"/>
              </a:ext>
            </a:extLst>
          </p:cNvPr>
          <p:cNvSpPr txBox="1"/>
          <p:nvPr/>
        </p:nvSpPr>
        <p:spPr>
          <a:xfrm>
            <a:off x="10363200" y="5881037"/>
            <a:ext cx="6870023" cy="3995966"/>
          </a:xfrm>
          <a:prstGeom prst="rect">
            <a:avLst/>
          </a:prstGeom>
          <a:noFill/>
        </p:spPr>
        <p:txBody>
          <a:bodyPr wrap="square">
            <a:spAutoFit/>
          </a:bodyPr>
          <a:lstStyle/>
          <a:p>
            <a:pPr>
              <a:lnSpc>
                <a:spcPts val="3359"/>
              </a:lnSpc>
              <a:spcBef>
                <a:spcPct val="0"/>
              </a:spcBef>
            </a:pPr>
            <a:r>
              <a:rPr lang="pt-BR" sz="2400">
                <a:solidFill>
                  <a:schemeClr val="bg1"/>
                </a:solidFill>
                <a:latin typeface="Now"/>
              </a:rPr>
              <a:t>Isso influencia os papéis que as mulheres desempenham na comunidade e nas famílias. </a:t>
            </a:r>
          </a:p>
          <a:p>
            <a:pPr>
              <a:lnSpc>
                <a:spcPts val="3359"/>
              </a:lnSpc>
              <a:spcBef>
                <a:spcPct val="0"/>
              </a:spcBef>
            </a:pPr>
            <a:endParaRPr lang="pt-BR" sz="2400">
              <a:solidFill>
                <a:schemeClr val="bg1"/>
              </a:solidFill>
              <a:latin typeface="Now"/>
            </a:endParaRPr>
          </a:p>
          <a:p>
            <a:pPr>
              <a:lnSpc>
                <a:spcPts val="3359"/>
              </a:lnSpc>
              <a:spcBef>
                <a:spcPct val="0"/>
              </a:spcBef>
            </a:pPr>
            <a:r>
              <a:rPr lang="pt-BR" sz="2400">
                <a:solidFill>
                  <a:schemeClr val="bg1"/>
                </a:solidFill>
                <a:latin typeface="Now"/>
              </a:rPr>
              <a:t>Isso também significa que muitas vezes as meninas e as mulheres não têm igual acesso à educação como os meninos e os homens, uma vez que se espera que elas não trabalhem fora de casa</a:t>
            </a:r>
            <a:endParaRPr lang="en-US" sz="2400">
              <a:solidFill>
                <a:schemeClr val="bg1"/>
              </a:solidFill>
            </a:endParaRPr>
          </a:p>
        </p:txBody>
      </p:sp>
      <p:sp>
        <p:nvSpPr>
          <p:cNvPr id="21" name="AutoShape 2">
            <a:extLst>
              <a:ext uri="{FF2B5EF4-FFF2-40B4-BE49-F238E27FC236}">
                <a16:creationId xmlns:a16="http://schemas.microsoft.com/office/drawing/2014/main" id="{5709EDEB-4593-4734-99DB-71A7D6A1B735}"/>
              </a:ext>
            </a:extLst>
          </p:cNvPr>
          <p:cNvSpPr/>
          <p:nvPr/>
        </p:nvSpPr>
        <p:spPr>
          <a:xfrm rot="5400000">
            <a:off x="8716249" y="7472912"/>
            <a:ext cx="2557977" cy="0"/>
          </a:xfrm>
          <a:prstGeom prst="line">
            <a:avLst/>
          </a:prstGeom>
          <a:ln w="28575" cap="rnd">
            <a:solidFill>
              <a:srgbClr val="94D2BD"/>
            </a:solidFill>
            <a:prstDash val="sysDot"/>
            <a:headEnd type="none" w="sm" len="sm"/>
            <a:tailEnd type="none" w="sm" len="sm"/>
          </a:ln>
        </p:spPr>
      </p:sp>
      <p:sp>
        <p:nvSpPr>
          <p:cNvPr id="20" name="TextBox 6">
            <a:extLst>
              <a:ext uri="{FF2B5EF4-FFF2-40B4-BE49-F238E27FC236}">
                <a16:creationId xmlns:a16="http://schemas.microsoft.com/office/drawing/2014/main" id="{B3C7B593-1DAB-42C7-94B1-4C2DD8D0483B}"/>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extLst>
      <p:ext uri="{BB962C8B-B14F-4D97-AF65-F5344CB8AC3E}">
        <p14:creationId xmlns:p14="http://schemas.microsoft.com/office/powerpoint/2010/main" val="81868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CBF6D7F6-7640-4DD1-9F7D-29864F344470}"/>
              </a:ext>
            </a:extLst>
          </p:cNvPr>
          <p:cNvSpPr/>
          <p:nvPr/>
        </p:nvSpPr>
        <p:spPr>
          <a:xfrm>
            <a:off x="2438400" y="2071355"/>
            <a:ext cx="13716000" cy="7137103"/>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0" name="Rectangle: Rounded Corners 19">
            <a:extLst>
              <a:ext uri="{FF2B5EF4-FFF2-40B4-BE49-F238E27FC236}">
                <a16:creationId xmlns:a16="http://schemas.microsoft.com/office/drawing/2014/main" id="{8A95051C-C85E-4FB2-A748-282718BC2F45}"/>
              </a:ext>
            </a:extLst>
          </p:cNvPr>
          <p:cNvSpPr/>
          <p:nvPr/>
        </p:nvSpPr>
        <p:spPr>
          <a:xfrm>
            <a:off x="9876340"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2200">
                <a:latin typeface="Avenir Next LT Pro" panose="020B0504020202020204" pitchFamily="34" charset="0"/>
              </a:rPr>
              <a:t>O viés contra o conhecimento e as perspectivas das mulheres</a:t>
            </a:r>
            <a:endParaRPr lang="en-US" sz="2200">
              <a:latin typeface="Avenir Next LT Pro" panose="020B0504020202020204" pitchFamily="34" charset="0"/>
            </a:endParaRPr>
          </a:p>
        </p:txBody>
      </p:sp>
      <p:sp>
        <p:nvSpPr>
          <p:cNvPr id="22" name="Rectangle: Rounded Corners 21">
            <a:extLst>
              <a:ext uri="{FF2B5EF4-FFF2-40B4-BE49-F238E27FC236}">
                <a16:creationId xmlns:a16="http://schemas.microsoft.com/office/drawing/2014/main" id="{E84FC14A-F966-44B9-8703-1D635315EBAA}"/>
              </a:ext>
            </a:extLst>
          </p:cNvPr>
          <p:cNvSpPr/>
          <p:nvPr/>
        </p:nvSpPr>
        <p:spPr>
          <a:xfrm>
            <a:off x="12878203"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2200" dirty="0">
                <a:latin typeface="Avenir Next LT Pro" panose="020B0504020202020204" pitchFamily="34" charset="0"/>
              </a:rPr>
              <a:t>A percepção de que as mulheres não têm a capacidade de se envolverem </a:t>
            </a:r>
            <a:endParaRPr lang="en-US" sz="2200" dirty="0">
              <a:latin typeface="Avenir Next LT Pro" panose="020B0504020202020204" pitchFamily="34" charset="0"/>
            </a:endParaRPr>
          </a:p>
        </p:txBody>
      </p:sp>
      <p:sp>
        <p:nvSpPr>
          <p:cNvPr id="24" name="Rectangle: Rounded Corners 23">
            <a:extLst>
              <a:ext uri="{FF2B5EF4-FFF2-40B4-BE49-F238E27FC236}">
                <a16:creationId xmlns:a16="http://schemas.microsoft.com/office/drawing/2014/main" id="{ED8AC71E-6AA4-4D2A-A8CC-6A4BA9EC1409}"/>
              </a:ext>
            </a:extLst>
          </p:cNvPr>
          <p:cNvSpPr/>
          <p:nvPr/>
        </p:nvSpPr>
        <p:spPr>
          <a:xfrm>
            <a:off x="6858000"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2200">
                <a:latin typeface="Avenir Next LT Pro" panose="020B0504020202020204" pitchFamily="34" charset="0"/>
              </a:rPr>
              <a:t>A percepção de que as mulheres não têm o direito ou "lugar" para se envolver</a:t>
            </a:r>
            <a:endParaRPr lang="en-US" sz="2200">
              <a:latin typeface="Avenir Next LT Pro" panose="020B0504020202020204" pitchFamily="34" charset="0"/>
            </a:endParaRPr>
          </a:p>
        </p:txBody>
      </p:sp>
      <p:sp>
        <p:nvSpPr>
          <p:cNvPr id="28" name="Rectangle: Rounded Corners 27">
            <a:extLst>
              <a:ext uri="{FF2B5EF4-FFF2-40B4-BE49-F238E27FC236}">
                <a16:creationId xmlns:a16="http://schemas.microsoft.com/office/drawing/2014/main" id="{93F634B0-66BE-4636-8106-77C163381F20}"/>
              </a:ext>
            </a:extLst>
          </p:cNvPr>
          <p:cNvSpPr/>
          <p:nvPr/>
        </p:nvSpPr>
        <p:spPr>
          <a:xfrm>
            <a:off x="8915400" y="5831100"/>
            <a:ext cx="4600977" cy="502104"/>
          </a:xfrm>
          <a:prstGeom prst="roundRect">
            <a:avLst>
              <a:gd name="adj" fmla="val 10215"/>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a:solidFill>
                  <a:srgbClr val="F9844A"/>
                </a:solidFill>
                <a:latin typeface="Avenir Next LT Pro" panose="020B0504020202020204" pitchFamily="34" charset="0"/>
              </a:rPr>
              <a:t>Percepções e vieses</a:t>
            </a:r>
          </a:p>
        </p:txBody>
      </p:sp>
      <p:sp>
        <p:nvSpPr>
          <p:cNvPr id="32" name="Right Brace 31">
            <a:extLst>
              <a:ext uri="{FF2B5EF4-FFF2-40B4-BE49-F238E27FC236}">
                <a16:creationId xmlns:a16="http://schemas.microsoft.com/office/drawing/2014/main" id="{485EB7CC-4A68-4547-94A2-54B0AF9E237C}"/>
              </a:ext>
            </a:extLst>
          </p:cNvPr>
          <p:cNvSpPr/>
          <p:nvPr/>
        </p:nvSpPr>
        <p:spPr>
          <a:xfrm rot="16200000">
            <a:off x="11028194" y="3406706"/>
            <a:ext cx="303958" cy="6069043"/>
          </a:xfrm>
          <a:prstGeom prst="rightBrace">
            <a:avLst/>
          </a:prstGeom>
          <a:ln w="38100">
            <a:solidFill>
              <a:srgbClr val="F984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p>
        </p:txBody>
      </p:sp>
      <p:sp>
        <p:nvSpPr>
          <p:cNvPr id="34" name="Freeform: Shape 33">
            <a:extLst>
              <a:ext uri="{FF2B5EF4-FFF2-40B4-BE49-F238E27FC236}">
                <a16:creationId xmlns:a16="http://schemas.microsoft.com/office/drawing/2014/main" id="{D843AA0F-5075-4B8C-A329-8FAC609A3D65}"/>
              </a:ext>
            </a:extLst>
          </p:cNvPr>
          <p:cNvSpPr/>
          <p:nvPr/>
        </p:nvSpPr>
        <p:spPr>
          <a:xfrm rot="10800000" flipV="1">
            <a:off x="11426281" y="5168545"/>
            <a:ext cx="445496"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3F5A537-5D43-4FEC-B3D5-DE94967EA7E6}"/>
              </a:ext>
            </a:extLst>
          </p:cNvPr>
          <p:cNvSpPr/>
          <p:nvPr/>
        </p:nvSpPr>
        <p:spPr>
          <a:xfrm rot="10800000" flipH="1" flipV="1">
            <a:off x="10820400" y="5171512"/>
            <a:ext cx="304279"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BB9FEF9-4D28-43E1-9450-23FF549B43F6}"/>
              </a:ext>
            </a:extLst>
          </p:cNvPr>
          <p:cNvSpPr/>
          <p:nvPr/>
        </p:nvSpPr>
        <p:spPr>
          <a:xfrm rot="5400000" flipV="1">
            <a:off x="7242637" y="3611974"/>
            <a:ext cx="2251751" cy="2716225"/>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6">
            <a:extLst>
              <a:ext uri="{FF2B5EF4-FFF2-40B4-BE49-F238E27FC236}">
                <a16:creationId xmlns:a16="http://schemas.microsoft.com/office/drawing/2014/main" id="{2E9C0ED1-E8A7-415B-933D-286B1EFB7CB1}"/>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33" name="TextBox 3">
            <a:extLst>
              <a:ext uri="{FF2B5EF4-FFF2-40B4-BE49-F238E27FC236}">
                <a16:creationId xmlns:a16="http://schemas.microsoft.com/office/drawing/2014/main" id="{D3E747F8-8D5F-4E01-B391-07373AD8D3DE}"/>
              </a:ext>
            </a:extLst>
          </p:cNvPr>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Contexto subjacente</a:t>
            </a:r>
          </a:p>
        </p:txBody>
      </p:sp>
      <p:sp>
        <p:nvSpPr>
          <p:cNvPr id="36" name="TextBox 5">
            <a:extLst>
              <a:ext uri="{FF2B5EF4-FFF2-40B4-BE49-F238E27FC236}">
                <a16:creationId xmlns:a16="http://schemas.microsoft.com/office/drawing/2014/main" id="{5C45DBCC-A42B-4858-BE90-95154D3BD011}"/>
              </a:ext>
            </a:extLst>
          </p:cNvPr>
          <p:cNvSpPr txBox="1"/>
          <p:nvPr/>
        </p:nvSpPr>
        <p:spPr>
          <a:xfrm>
            <a:off x="3124200" y="2439042"/>
            <a:ext cx="5295007" cy="171072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w Bold"/>
                <a:ea typeface="+mn-ea"/>
                <a:cs typeface="+mn-cs"/>
              </a:rPr>
              <a:t>Normas de gênero: </a:t>
            </a:r>
          </a:p>
          <a:p>
            <a:pPr marL="0" marR="0" lvl="0" indent="0" algn="l" defTabSz="914400" rtl="0" eaLnBrk="1" fontAlgn="auto" latinLnBrk="0" hangingPunct="1">
              <a:lnSpc>
                <a:spcPts val="3359"/>
              </a:lnSpc>
              <a:spcBef>
                <a:spcPct val="0"/>
              </a:spcBef>
              <a:spcAft>
                <a:spcPts val="0"/>
              </a:spcAft>
              <a:buClrTx/>
              <a:buSzTx/>
              <a:buFontTx/>
              <a:buNone/>
              <a:tabLst/>
              <a:defRPr/>
            </a:pPr>
            <a:r>
              <a:rPr lang="pt-BR" sz="2000">
                <a:solidFill>
                  <a:srgbClr val="000000"/>
                </a:solidFill>
                <a:latin typeface="Now"/>
              </a:rPr>
              <a:t>Q</a:t>
            </a:r>
            <a:r>
              <a:rPr kumimoji="0" lang="pt-BR" sz="2000" b="0" i="0" u="none" strike="noStrike" kern="1200" cap="none" spc="0" normalizeH="0" baseline="0" noProof="0">
                <a:ln>
                  <a:noFill/>
                </a:ln>
                <a:solidFill>
                  <a:srgbClr val="000000"/>
                </a:solidFill>
                <a:effectLst/>
                <a:uLnTx/>
                <a:uFillTx/>
                <a:latin typeface="Now"/>
                <a:ea typeface="+mn-ea"/>
                <a:cs typeface="+mn-cs"/>
              </a:rPr>
              <a:t>uais atividades e comportamentos são esperados de mulheres e homens com base em seu gênero</a:t>
            </a:r>
            <a:endParaRPr kumimoji="0" lang="es-ES" sz="2000" b="0" i="0" u="none" strike="noStrike" kern="1200" cap="none" spc="0" normalizeH="0" baseline="0" noProof="0">
              <a:ln>
                <a:noFill/>
              </a:ln>
              <a:solidFill>
                <a:srgbClr val="000000"/>
              </a:solidFill>
              <a:effectLst/>
              <a:uLnTx/>
              <a:uFillTx/>
              <a:latin typeface="Now"/>
              <a:ea typeface="+mn-ea"/>
              <a:cs typeface="+mn-cs"/>
            </a:endParaRPr>
          </a:p>
        </p:txBody>
      </p:sp>
      <p:sp>
        <p:nvSpPr>
          <p:cNvPr id="37" name="Freeform: Shape 36">
            <a:extLst>
              <a:ext uri="{FF2B5EF4-FFF2-40B4-BE49-F238E27FC236}">
                <a16:creationId xmlns:a16="http://schemas.microsoft.com/office/drawing/2014/main" id="{69BDFF19-4986-4241-9EF9-9F426D0E1D1F}"/>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38" name="Rectangle: Rounded Corners 37">
            <a:extLst>
              <a:ext uri="{FF2B5EF4-FFF2-40B4-BE49-F238E27FC236}">
                <a16:creationId xmlns:a16="http://schemas.microsoft.com/office/drawing/2014/main" id="{1188056C-D2A2-45D6-A068-90365668D63B}"/>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a:effectLst/>
                <a:latin typeface="Avenir Next LT Pro" panose="020B0504020202020204" pitchFamily="34" charset="0"/>
                <a:ea typeface="Calibri" panose="020F0502020204030204" pitchFamily="34" charset="0"/>
                <a:cs typeface="Myanmar Text" panose="020B0502040204020203" pitchFamily="34" charset="0"/>
              </a:rPr>
              <a:t>Acesso desigual à educação e oportunidades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39" name="Rectangle: Rounded Corners 38">
            <a:extLst>
              <a:ext uri="{FF2B5EF4-FFF2-40B4-BE49-F238E27FC236}">
                <a16:creationId xmlns:a16="http://schemas.microsoft.com/office/drawing/2014/main" id="{4DE33209-8CB8-4849-AD4A-29176D102098}"/>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Avenir Next LT Pro" panose="020B0504020202020204" pitchFamily="34" charset="0"/>
              </a:rPr>
              <a:t>Papéis tradicionais de gênero em casa e na comunidade</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cxnSp>
        <p:nvCxnSpPr>
          <p:cNvPr id="40" name="Straight Arrow Connector 39">
            <a:extLst>
              <a:ext uri="{FF2B5EF4-FFF2-40B4-BE49-F238E27FC236}">
                <a16:creationId xmlns:a16="http://schemas.microsoft.com/office/drawing/2014/main" id="{77F9C759-6C95-42CC-A80E-81645DA990BB}"/>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8">
            <a:extLst>
              <a:ext uri="{FF2B5EF4-FFF2-40B4-BE49-F238E27FC236}">
                <a16:creationId xmlns:a16="http://schemas.microsoft.com/office/drawing/2014/main" id="{CEC405A0-4F0E-485E-A41E-4C3F521CCB22}"/>
              </a:ext>
            </a:extLst>
          </p:cNvPr>
          <p:cNvGrpSpPr/>
          <p:nvPr/>
        </p:nvGrpSpPr>
        <p:grpSpPr>
          <a:xfrm>
            <a:off x="9361708" y="3588435"/>
            <a:ext cx="932880" cy="932880"/>
            <a:chOff x="0" y="0"/>
            <a:chExt cx="6350000" cy="6350000"/>
          </a:xfrm>
          <a:solidFill>
            <a:srgbClr val="F9844A"/>
          </a:solidFill>
        </p:grpSpPr>
        <p:sp>
          <p:nvSpPr>
            <p:cNvPr id="42" name="Freeform 9">
              <a:extLst>
                <a:ext uri="{FF2B5EF4-FFF2-40B4-BE49-F238E27FC236}">
                  <a16:creationId xmlns:a16="http://schemas.microsoft.com/office/drawing/2014/main" id="{D02FA0AE-2530-4544-99C0-D8B00CC969E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3" name="Graphic 42" descr="Family with girl outline">
            <a:extLst>
              <a:ext uri="{FF2B5EF4-FFF2-40B4-BE49-F238E27FC236}">
                <a16:creationId xmlns:a16="http://schemas.microsoft.com/office/drawing/2014/main" id="{60E6B229-7987-45A1-ABC4-E171D9F2C7A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44" name="Group 8">
            <a:extLst>
              <a:ext uri="{FF2B5EF4-FFF2-40B4-BE49-F238E27FC236}">
                <a16:creationId xmlns:a16="http://schemas.microsoft.com/office/drawing/2014/main" id="{FAEFF7BB-BCEF-4E41-8421-2F87D1B396CF}"/>
              </a:ext>
            </a:extLst>
          </p:cNvPr>
          <p:cNvGrpSpPr/>
          <p:nvPr/>
        </p:nvGrpSpPr>
        <p:grpSpPr>
          <a:xfrm>
            <a:off x="12418489" y="3588435"/>
            <a:ext cx="932880" cy="932880"/>
            <a:chOff x="0" y="0"/>
            <a:chExt cx="6350000" cy="6350000"/>
          </a:xfrm>
          <a:solidFill>
            <a:srgbClr val="F9844A"/>
          </a:solidFill>
        </p:grpSpPr>
        <p:sp>
          <p:nvSpPr>
            <p:cNvPr id="45" name="Freeform 9">
              <a:extLst>
                <a:ext uri="{FF2B5EF4-FFF2-40B4-BE49-F238E27FC236}">
                  <a16:creationId xmlns:a16="http://schemas.microsoft.com/office/drawing/2014/main" id="{CE141175-6BB1-4FA2-9476-A4EE84D460A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7" name="Graphic 46" descr="Open book outline">
            <a:extLst>
              <a:ext uri="{FF2B5EF4-FFF2-40B4-BE49-F238E27FC236}">
                <a16:creationId xmlns:a16="http://schemas.microsoft.com/office/drawing/2014/main" id="{CF537A34-AE0A-4706-8798-B5F6FEE41F3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48" name="Freeform: Shape 47">
            <a:extLst>
              <a:ext uri="{FF2B5EF4-FFF2-40B4-BE49-F238E27FC236}">
                <a16:creationId xmlns:a16="http://schemas.microsoft.com/office/drawing/2014/main" id="{C96931A3-C297-456E-9403-D0DD5F2ED4AB}"/>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Tree>
    <p:extLst>
      <p:ext uri="{BB962C8B-B14F-4D97-AF65-F5344CB8AC3E}">
        <p14:creationId xmlns:p14="http://schemas.microsoft.com/office/powerpoint/2010/main" val="266807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4" name="TextBox 4"/>
          <p:cNvSpPr txBox="1"/>
          <p:nvPr/>
        </p:nvSpPr>
        <p:spPr>
          <a:xfrm>
            <a:off x="9461888" y="2019300"/>
            <a:ext cx="8216512" cy="6372835"/>
          </a:xfrm>
          <a:prstGeom prst="rect">
            <a:avLst/>
          </a:prstGeom>
        </p:spPr>
        <p:txBody>
          <a:bodyPr wrap="square" lIns="0" tIns="0" rIns="0" bIns="0" rtlCol="0" anchor="t">
            <a:spAutoFit/>
          </a:bodyPr>
          <a:lstStyle/>
          <a:p>
            <a:pPr>
              <a:lnSpc>
                <a:spcPts val="5039"/>
              </a:lnSpc>
              <a:spcBef>
                <a:spcPct val="0"/>
              </a:spcBef>
            </a:pPr>
            <a:r>
              <a:rPr lang="pt-BR" sz="3200" dirty="0">
                <a:solidFill>
                  <a:srgbClr val="FFFFFF"/>
                </a:solidFill>
                <a:latin typeface="Now"/>
              </a:rPr>
              <a:t>Visto que as questões de gênero estão enraizadas em crenças, tradições e práticas profundamente arraigadas, elas podem ser difíceis e complicadas de mudar. </a:t>
            </a:r>
          </a:p>
          <a:p>
            <a:pPr>
              <a:lnSpc>
                <a:spcPts val="5039"/>
              </a:lnSpc>
              <a:spcBef>
                <a:spcPct val="0"/>
              </a:spcBef>
            </a:pPr>
            <a:endParaRPr lang="pt-BR" sz="3200" dirty="0">
              <a:solidFill>
                <a:srgbClr val="FFFFFF"/>
              </a:solidFill>
              <a:latin typeface="Now"/>
            </a:endParaRPr>
          </a:p>
          <a:p>
            <a:pPr>
              <a:lnSpc>
                <a:spcPts val="5039"/>
              </a:lnSpc>
              <a:spcBef>
                <a:spcPct val="0"/>
              </a:spcBef>
            </a:pPr>
            <a:r>
              <a:rPr lang="pt-BR" sz="3200" dirty="0">
                <a:solidFill>
                  <a:srgbClr val="FFFFFF"/>
                </a:solidFill>
                <a:latin typeface="Now"/>
              </a:rPr>
              <a:t>É importante considerar este contexto no planejamento e implementação de atividades envolvendo mulheres ou relacionadas a questões de gênero!</a:t>
            </a:r>
            <a:endParaRPr lang="en-US" sz="3200" dirty="0">
              <a:solidFill>
                <a:srgbClr val="FFFFFF"/>
              </a:solidFill>
              <a:latin typeface="Now"/>
            </a:endParaRPr>
          </a:p>
        </p:txBody>
      </p:sp>
      <p:sp>
        <p:nvSpPr>
          <p:cNvPr id="6" name="TextBox 6">
            <a:extLst>
              <a:ext uri="{FF2B5EF4-FFF2-40B4-BE49-F238E27FC236}">
                <a16:creationId xmlns:a16="http://schemas.microsoft.com/office/drawing/2014/main" id="{11B4EA51-6C03-4108-8376-B6813E7B7DF2}"/>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7" name="TextBox 3">
            <a:extLst>
              <a:ext uri="{FF2B5EF4-FFF2-40B4-BE49-F238E27FC236}">
                <a16:creationId xmlns:a16="http://schemas.microsoft.com/office/drawing/2014/main" id="{8FBB5627-0410-40EB-8096-15E2C318CB53}"/>
              </a:ext>
            </a:extLst>
          </p:cNvPr>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Contexto subjacente</a:t>
            </a:r>
          </a:p>
        </p:txBody>
      </p:sp>
      <p:pic>
        <p:nvPicPr>
          <p:cNvPr id="2" name="Picture 1">
            <a:extLst>
              <a:ext uri="{FF2B5EF4-FFF2-40B4-BE49-F238E27FC236}">
                <a16:creationId xmlns:a16="http://schemas.microsoft.com/office/drawing/2014/main" id="{83E5E27C-C8B8-44B6-A21F-B349746A2B88}"/>
              </a:ext>
            </a:extLst>
          </p:cNvPr>
          <p:cNvPicPr>
            <a:picLocks noChangeAspect="1"/>
          </p:cNvPicPr>
          <p:nvPr/>
        </p:nvPicPr>
        <p:blipFill>
          <a:blip r:embed="rId2"/>
          <a:stretch>
            <a:fillRect/>
          </a:stretch>
        </p:blipFill>
        <p:spPr>
          <a:xfrm>
            <a:off x="381000" y="2705100"/>
            <a:ext cx="8536223" cy="44517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6">
            <a:extLst>
              <a:ext uri="{FF2B5EF4-FFF2-40B4-BE49-F238E27FC236}">
                <a16:creationId xmlns:a16="http://schemas.microsoft.com/office/drawing/2014/main" id="{E2601E94-DDC1-4D46-93D6-437125A345C9}"/>
              </a:ext>
            </a:extLst>
          </p:cNvPr>
          <p:cNvGrpSpPr/>
          <p:nvPr/>
        </p:nvGrpSpPr>
        <p:grpSpPr>
          <a:xfrm>
            <a:off x="10361362" y="7848105"/>
            <a:ext cx="1716833" cy="1716833"/>
            <a:chOff x="0" y="0"/>
            <a:chExt cx="6350000" cy="6350000"/>
          </a:xfrm>
          <a:solidFill>
            <a:srgbClr val="F9844A"/>
          </a:solidFill>
        </p:grpSpPr>
        <p:sp>
          <p:nvSpPr>
            <p:cNvPr id="34" name="Freeform 7">
              <a:extLst>
                <a:ext uri="{FF2B5EF4-FFF2-40B4-BE49-F238E27FC236}">
                  <a16:creationId xmlns:a16="http://schemas.microsoft.com/office/drawing/2014/main" id="{3CF01D4C-B22B-4C6E-9BFE-859F079AAC0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1" name="Group 6">
            <a:extLst>
              <a:ext uri="{FF2B5EF4-FFF2-40B4-BE49-F238E27FC236}">
                <a16:creationId xmlns:a16="http://schemas.microsoft.com/office/drawing/2014/main" id="{13AAE70B-2C72-487C-9308-153514500B4C}"/>
              </a:ext>
            </a:extLst>
          </p:cNvPr>
          <p:cNvGrpSpPr/>
          <p:nvPr/>
        </p:nvGrpSpPr>
        <p:grpSpPr>
          <a:xfrm>
            <a:off x="10343873" y="5392160"/>
            <a:ext cx="1716833" cy="1716833"/>
            <a:chOff x="0" y="0"/>
            <a:chExt cx="6350000" cy="6350000"/>
          </a:xfrm>
          <a:solidFill>
            <a:srgbClr val="F9844A"/>
          </a:solidFill>
        </p:grpSpPr>
        <p:sp>
          <p:nvSpPr>
            <p:cNvPr id="32" name="Freeform 7">
              <a:extLst>
                <a:ext uri="{FF2B5EF4-FFF2-40B4-BE49-F238E27FC236}">
                  <a16:creationId xmlns:a16="http://schemas.microsoft.com/office/drawing/2014/main" id="{FD2BC0A1-4756-492A-BE2E-EB24E6B00C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 name="AutoShape 2"/>
          <p:cNvSpPr/>
          <p:nvPr/>
        </p:nvSpPr>
        <p:spPr>
          <a:xfrm rot="5400000">
            <a:off x="11608157" y="3908050"/>
            <a:ext cx="1443912" cy="0"/>
          </a:xfrm>
          <a:prstGeom prst="line">
            <a:avLst/>
          </a:prstGeom>
          <a:ln w="31750" cap="rnd">
            <a:solidFill>
              <a:srgbClr val="F9844A"/>
            </a:solidFill>
            <a:prstDash val="sysDot"/>
            <a:headEnd type="none" w="sm" len="sm"/>
            <a:tailEnd type="none" w="sm" len="sm"/>
          </a:ln>
        </p:spPr>
      </p:sp>
      <p:sp>
        <p:nvSpPr>
          <p:cNvPr id="3" name="AutoShape 3"/>
          <p:cNvSpPr/>
          <p:nvPr/>
        </p:nvSpPr>
        <p:spPr>
          <a:xfrm rot="5400000">
            <a:off x="11608157" y="6235029"/>
            <a:ext cx="1443912" cy="0"/>
          </a:xfrm>
          <a:prstGeom prst="line">
            <a:avLst/>
          </a:prstGeom>
          <a:ln w="31750" cap="rnd">
            <a:solidFill>
              <a:srgbClr val="F9844A"/>
            </a:solidFill>
            <a:prstDash val="sysDot"/>
            <a:headEnd type="none" w="sm" len="sm"/>
            <a:tailEnd type="none" w="sm" len="sm"/>
          </a:ln>
        </p:spPr>
      </p:sp>
      <p:sp>
        <p:nvSpPr>
          <p:cNvPr id="4" name="AutoShape 4"/>
          <p:cNvSpPr/>
          <p:nvPr/>
        </p:nvSpPr>
        <p:spPr>
          <a:xfrm rot="5400000">
            <a:off x="11608157" y="8711825"/>
            <a:ext cx="1443912" cy="0"/>
          </a:xfrm>
          <a:prstGeom prst="line">
            <a:avLst/>
          </a:prstGeom>
          <a:ln w="31750" cap="rnd">
            <a:solidFill>
              <a:srgbClr val="F9844A"/>
            </a:solidFill>
            <a:prstDash val="sysDot"/>
            <a:headEnd type="none" w="sm" len="sm"/>
            <a:tailEnd type="none" w="sm" len="sm"/>
          </a:ln>
        </p:spPr>
      </p:sp>
      <p:grpSp>
        <p:nvGrpSpPr>
          <p:cNvPr id="6" name="Group 6"/>
          <p:cNvGrpSpPr/>
          <p:nvPr/>
        </p:nvGrpSpPr>
        <p:grpSpPr>
          <a:xfrm>
            <a:off x="10359093" y="3127980"/>
            <a:ext cx="1716833" cy="1716833"/>
            <a:chOff x="0" y="0"/>
            <a:chExt cx="6350000" cy="6350000"/>
          </a:xfrm>
          <a:solidFill>
            <a:srgbClr val="F9844A"/>
          </a:solidFill>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8" name="TextBox 18"/>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pt-BR" sz="2999">
                <a:solidFill>
                  <a:srgbClr val="0A9396"/>
                </a:solidFill>
                <a:latin typeface="Now"/>
              </a:rPr>
              <a:t>ORGANIZAÇÕES DE CONSERVAÇÃO </a:t>
            </a:r>
          </a:p>
          <a:p>
            <a:pPr>
              <a:lnSpc>
                <a:spcPts val="4199"/>
              </a:lnSpc>
            </a:pPr>
            <a:r>
              <a:rPr lang="pt-BR" sz="2999">
                <a:solidFill>
                  <a:srgbClr val="0A9396"/>
                </a:solidFill>
                <a:latin typeface="Now"/>
              </a:rPr>
              <a:t>(ONGs, OSCs) </a:t>
            </a:r>
            <a:endParaRPr lang="en-US" sz="2999">
              <a:solidFill>
                <a:srgbClr val="0A9396"/>
              </a:solidFill>
              <a:latin typeface="Now"/>
            </a:endParaRPr>
          </a:p>
        </p:txBody>
      </p:sp>
      <p:sp>
        <p:nvSpPr>
          <p:cNvPr id="19" name="TextBox 19"/>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0A9396"/>
                </a:solidFill>
                <a:latin typeface="Now"/>
              </a:rPr>
              <a:t>COMUNIDADES</a:t>
            </a:r>
          </a:p>
        </p:txBody>
      </p:sp>
      <p:sp>
        <p:nvSpPr>
          <p:cNvPr id="20" name="TextBox 20"/>
          <p:cNvSpPr txBox="1"/>
          <p:nvPr/>
        </p:nvSpPr>
        <p:spPr>
          <a:xfrm>
            <a:off x="12684065" y="7839114"/>
            <a:ext cx="4918134" cy="2133276"/>
          </a:xfrm>
          <a:prstGeom prst="rect">
            <a:avLst/>
          </a:prstGeom>
        </p:spPr>
        <p:txBody>
          <a:bodyPr wrap="square" lIns="0" tIns="0" rIns="0" bIns="0" rtlCol="0" anchor="t">
            <a:spAutoFit/>
          </a:bodyPr>
          <a:lstStyle/>
          <a:p>
            <a:pPr>
              <a:lnSpc>
                <a:spcPts val="4199"/>
              </a:lnSpc>
            </a:pPr>
            <a:r>
              <a:rPr lang="pt-BR" sz="2999" dirty="0">
                <a:solidFill>
                  <a:srgbClr val="0A9396"/>
                </a:solidFill>
                <a:latin typeface="Now"/>
              </a:rPr>
              <a:t>AUTORIDADES, TOMADORES DE DECISÃO acima do nível da comunidade</a:t>
            </a:r>
            <a:endParaRPr lang="en-US" sz="2999" dirty="0">
              <a:solidFill>
                <a:srgbClr val="0A9396"/>
              </a:solidFill>
              <a:latin typeface="Now"/>
            </a:endParaRPr>
          </a:p>
        </p:txBody>
      </p:sp>
      <p:sp>
        <p:nvSpPr>
          <p:cNvPr id="21" name="TextBox 21"/>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pic>
        <p:nvPicPr>
          <p:cNvPr id="24" name="Graphic 23" descr="Court outline">
            <a:extLst>
              <a:ext uri="{FF2B5EF4-FFF2-40B4-BE49-F238E27FC236}">
                <a16:creationId xmlns:a16="http://schemas.microsoft.com/office/drawing/2014/main" id="{2E26DE60-5BFF-4799-8E6F-EEB2CFAD09E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8000" y="8115300"/>
            <a:ext cx="1106424" cy="1106424"/>
          </a:xfrm>
          <a:prstGeom prst="rect">
            <a:avLst/>
          </a:prstGeom>
        </p:spPr>
      </p:pic>
      <p:pic>
        <p:nvPicPr>
          <p:cNvPr id="26" name="Graphic 25" descr="Neighborhood outline">
            <a:extLst>
              <a:ext uri="{FF2B5EF4-FFF2-40B4-BE49-F238E27FC236}">
                <a16:creationId xmlns:a16="http://schemas.microsoft.com/office/drawing/2014/main" id="{CDF23E1F-4610-420A-AF87-277B330AEDD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3751" y="5925560"/>
            <a:ext cx="1106424" cy="1106424"/>
          </a:xfrm>
          <a:prstGeom prst="rect">
            <a:avLst/>
          </a:prstGeom>
        </p:spPr>
      </p:pic>
      <p:pic>
        <p:nvPicPr>
          <p:cNvPr id="28" name="Graphic 27" descr="Group outline">
            <a:extLst>
              <a:ext uri="{FF2B5EF4-FFF2-40B4-BE49-F238E27FC236}">
                <a16:creationId xmlns:a16="http://schemas.microsoft.com/office/drawing/2014/main" id="{43E56FE5-8571-4B0C-AB02-F80541E6AA8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6706" y="5544560"/>
            <a:ext cx="755703" cy="755703"/>
          </a:xfrm>
          <a:prstGeom prst="rect">
            <a:avLst/>
          </a:prstGeom>
        </p:spPr>
      </p:pic>
      <p:pic>
        <p:nvPicPr>
          <p:cNvPr id="30" name="Graphic 29" descr="Open hand with plant outline">
            <a:extLst>
              <a:ext uri="{FF2B5EF4-FFF2-40B4-BE49-F238E27FC236}">
                <a16:creationId xmlns:a16="http://schemas.microsoft.com/office/drawing/2014/main" id="{2D401E98-F252-470D-9B2C-32C43D40E0D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44378" y="3032226"/>
            <a:ext cx="1005840" cy="1005840"/>
          </a:xfrm>
          <a:prstGeom prst="rect">
            <a:avLst/>
          </a:prstGeom>
        </p:spPr>
      </p:pic>
      <p:pic>
        <p:nvPicPr>
          <p:cNvPr id="36" name="Graphic 35" descr="Cycle with people outline">
            <a:extLst>
              <a:ext uri="{FF2B5EF4-FFF2-40B4-BE49-F238E27FC236}">
                <a16:creationId xmlns:a16="http://schemas.microsoft.com/office/drawing/2014/main" id="{650B0A58-B146-4547-9CC3-11F2FEF18D3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04171" y="3807467"/>
            <a:ext cx="1106424" cy="1106424"/>
          </a:xfrm>
          <a:prstGeom prst="rect">
            <a:avLst/>
          </a:prstGeom>
        </p:spPr>
      </p:pic>
      <p:sp>
        <p:nvSpPr>
          <p:cNvPr id="23" name="TextBox 17">
            <a:extLst>
              <a:ext uri="{FF2B5EF4-FFF2-40B4-BE49-F238E27FC236}">
                <a16:creationId xmlns:a16="http://schemas.microsoft.com/office/drawing/2014/main" id="{B5DD8121-D809-4708-94F9-7C6D00FF279A}"/>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pt-BR" sz="4699">
                <a:solidFill>
                  <a:srgbClr val="000000"/>
                </a:solidFill>
                <a:latin typeface="Now"/>
              </a:rPr>
              <a:t>Transversalização de gênero em todos os tipos de instituições </a:t>
            </a:r>
            <a:endParaRPr lang="en-US" sz="4699">
              <a:solidFill>
                <a:srgbClr val="000000"/>
              </a:solidFill>
              <a:latin typeface="N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2664294"/>
            <a:ext cx="10183419" cy="2804379"/>
            <a:chOff x="0" y="0"/>
            <a:chExt cx="3444761" cy="948642"/>
          </a:xfrm>
          <a:solidFill>
            <a:srgbClr val="0A9396"/>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8" y="2664294"/>
            <a:ext cx="12012172" cy="7432206"/>
            <a:chOff x="0" y="0"/>
            <a:chExt cx="3444761" cy="2418032"/>
          </a:xfrm>
          <a:solidFill>
            <a:srgbClr val="0A9396"/>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15" name="TextBox 17">
            <a:extLst>
              <a:ext uri="{FF2B5EF4-FFF2-40B4-BE49-F238E27FC236}">
                <a16:creationId xmlns:a16="http://schemas.microsoft.com/office/drawing/2014/main" id="{23395533-ACE3-4B1B-B898-E3883F3CFA69}"/>
              </a:ext>
            </a:extLst>
          </p:cNvPr>
          <p:cNvSpPr txBox="1"/>
          <p:nvPr/>
        </p:nvSpPr>
        <p:spPr>
          <a:xfrm>
            <a:off x="373791" y="3238500"/>
            <a:ext cx="3436209" cy="609600"/>
          </a:xfrm>
          <a:prstGeom prst="rect">
            <a:avLst/>
          </a:prstGeom>
          <a:solidFill>
            <a:srgbClr val="94D2BD"/>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6" name="TextBox 26"/>
          <p:cNvSpPr txBox="1"/>
          <p:nvPr/>
        </p:nvSpPr>
        <p:spPr>
          <a:xfrm>
            <a:off x="256028" y="2781300"/>
            <a:ext cx="11783572" cy="7377019"/>
          </a:xfrm>
          <a:prstGeom prst="rect">
            <a:avLst/>
          </a:prstGeom>
        </p:spPr>
        <p:txBody>
          <a:bodyPr wrap="square" lIns="0" tIns="0" rIns="0" bIns="0" rtlCol="0" anchor="t">
            <a:spAutoFit/>
          </a:bodyPr>
          <a:lstStyle/>
          <a:p>
            <a:pPr marL="302259" lvl="1">
              <a:lnSpc>
                <a:spcPts val="3919"/>
              </a:lnSpc>
              <a:spcAft>
                <a:spcPts val="600"/>
              </a:spcAft>
            </a:pPr>
            <a:r>
              <a:rPr lang="pt-BR" sz="3000" dirty="0">
                <a:solidFill>
                  <a:srgbClr val="FFFFFF"/>
                </a:solidFill>
                <a:latin typeface="Now"/>
              </a:rPr>
              <a:t>podem promover o envolvimento das mulheres em suas próprias práticas, por meio de: </a:t>
            </a:r>
          </a:p>
          <a:p>
            <a:pPr marL="759459" lvl="1" indent="-457200">
              <a:lnSpc>
                <a:spcPts val="3919"/>
              </a:lnSpc>
              <a:spcAft>
                <a:spcPts val="600"/>
              </a:spcAft>
              <a:buFont typeface="Arial" panose="020B0604020202020204" pitchFamily="34" charset="0"/>
              <a:buChar char="•"/>
            </a:pPr>
            <a:r>
              <a:rPr lang="pt-BR" sz="2600" dirty="0">
                <a:solidFill>
                  <a:srgbClr val="FFFFFF"/>
                </a:solidFill>
                <a:latin typeface="Now"/>
              </a:rPr>
              <a:t>uma política de gênero delineando um compromisso e os requisitos para a igualdade de gênero na organização e em suas atividades</a:t>
            </a:r>
          </a:p>
          <a:p>
            <a:pPr marL="759459" lvl="1" indent="-457200">
              <a:lnSpc>
                <a:spcPts val="3919"/>
              </a:lnSpc>
              <a:spcAft>
                <a:spcPts val="600"/>
              </a:spcAft>
              <a:buFont typeface="Arial" panose="020B0604020202020204" pitchFamily="34" charset="0"/>
              <a:buChar char="•"/>
            </a:pPr>
            <a:r>
              <a:rPr lang="pt-BR" sz="2600" dirty="0">
                <a:solidFill>
                  <a:srgbClr val="FFFFFF"/>
                </a:solidFill>
                <a:latin typeface="Now"/>
              </a:rPr>
              <a:t>a contratação de mulheres como funcionárias, inclusive para cargos de nível superior que são envolvidos na tomada de decisões da organização</a:t>
            </a:r>
          </a:p>
          <a:p>
            <a:pPr marL="759459" lvl="1" indent="-457200">
              <a:lnSpc>
                <a:spcPts val="3919"/>
              </a:lnSpc>
              <a:spcAft>
                <a:spcPts val="600"/>
              </a:spcAft>
              <a:buFont typeface="Arial" panose="020B0604020202020204" pitchFamily="34" charset="0"/>
              <a:buChar char="•"/>
            </a:pPr>
            <a:r>
              <a:rPr lang="pt-BR" sz="2600" dirty="0">
                <a:solidFill>
                  <a:srgbClr val="FFFFFF"/>
                </a:solidFill>
                <a:latin typeface="Now"/>
              </a:rPr>
              <a:t>políticas e práticas para apoiar às funcionárias (por exemplo, fornecer cuidados infantis, providenciar segurança para o trabalho de campo)</a:t>
            </a:r>
          </a:p>
          <a:p>
            <a:pPr marL="759459" lvl="1" indent="-457200">
              <a:lnSpc>
                <a:spcPts val="3919"/>
              </a:lnSpc>
              <a:spcAft>
                <a:spcPts val="600"/>
              </a:spcAft>
              <a:buFont typeface="Arial" panose="020B0604020202020204" pitchFamily="34" charset="0"/>
              <a:buChar char="•"/>
            </a:pPr>
            <a:r>
              <a:rPr lang="pt-BR" sz="2600" dirty="0">
                <a:solidFill>
                  <a:srgbClr val="FFFFFF"/>
                </a:solidFill>
                <a:latin typeface="Now"/>
              </a:rPr>
              <a:t>e um ambiente propício, onde existe uma cultura que respeita às mulheres e seu trabalho. </a:t>
            </a:r>
          </a:p>
          <a:p>
            <a:pPr marL="302259" lvl="1">
              <a:lnSpc>
                <a:spcPts val="3919"/>
              </a:lnSpc>
              <a:spcAft>
                <a:spcPts val="600"/>
              </a:spcAft>
            </a:pPr>
            <a:r>
              <a:rPr lang="pt-BR" sz="3000" b="1" dirty="0">
                <a:solidFill>
                  <a:srgbClr val="FFFFFF"/>
                </a:solidFill>
                <a:latin typeface="Now"/>
              </a:rPr>
              <a:t>Isso depende muito da capacidade da organização para a inclusão de gênero</a:t>
            </a:r>
            <a:endParaRPr lang="en-US" sz="2600" b="1" dirty="0">
              <a:solidFill>
                <a:srgbClr val="FFFFFF"/>
              </a:solidFill>
              <a:latin typeface="Now"/>
            </a:endParaRPr>
          </a:p>
        </p:txBody>
      </p:sp>
      <p:sp>
        <p:nvSpPr>
          <p:cNvPr id="16" name="TextBox 21">
            <a:extLst>
              <a:ext uri="{FF2B5EF4-FFF2-40B4-BE49-F238E27FC236}">
                <a16:creationId xmlns:a16="http://schemas.microsoft.com/office/drawing/2014/main" id="{BD5DCCF9-FCD9-48D5-B368-1DB7096AA77C}"/>
              </a:ext>
            </a:extLst>
          </p:cNvPr>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23" name="TextBox 17">
            <a:extLst>
              <a:ext uri="{FF2B5EF4-FFF2-40B4-BE49-F238E27FC236}">
                <a16:creationId xmlns:a16="http://schemas.microsoft.com/office/drawing/2014/main" id="{59871AED-BABF-4775-BCE5-20F38D002A76}"/>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pt-BR" sz="4699">
                <a:solidFill>
                  <a:srgbClr val="000000"/>
                </a:solidFill>
                <a:latin typeface="Now"/>
              </a:rPr>
              <a:t>Transversalização de gênero em todos os tipos de instituições </a:t>
            </a:r>
            <a:endParaRPr lang="en-US" sz="4699">
              <a:solidFill>
                <a:srgbClr val="000000"/>
              </a:solidFill>
              <a:latin typeface="Now"/>
            </a:endParaRPr>
          </a:p>
        </p:txBody>
      </p:sp>
      <p:sp>
        <p:nvSpPr>
          <p:cNvPr id="13" name="TextBox 18">
            <a:extLst>
              <a:ext uri="{FF2B5EF4-FFF2-40B4-BE49-F238E27FC236}">
                <a16:creationId xmlns:a16="http://schemas.microsoft.com/office/drawing/2014/main" id="{D0D586FC-B8BC-464C-9FE9-E5A3B64CC444}"/>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pt-BR" sz="2999">
                <a:solidFill>
                  <a:schemeClr val="bg1"/>
                </a:solidFill>
                <a:latin typeface="Now"/>
              </a:rPr>
              <a:t>ORGANIZAÇÕES DE CONSERVAÇÃO </a:t>
            </a:r>
          </a:p>
          <a:p>
            <a:pPr>
              <a:lnSpc>
                <a:spcPts val="4199"/>
              </a:lnSpc>
            </a:pPr>
            <a:r>
              <a:rPr lang="pt-BR" sz="2999">
                <a:solidFill>
                  <a:schemeClr val="bg1"/>
                </a:solidFill>
                <a:latin typeface="Now"/>
              </a:rPr>
              <a:t>(ONGs, OSCs) </a:t>
            </a:r>
            <a:endParaRPr lang="en-US" sz="2999">
              <a:solidFill>
                <a:schemeClr val="bg1"/>
              </a:solidFill>
              <a:latin typeface="Now"/>
            </a:endParaRPr>
          </a:p>
        </p:txBody>
      </p:sp>
      <p:sp>
        <p:nvSpPr>
          <p:cNvPr id="14" name="TextBox 19">
            <a:extLst>
              <a:ext uri="{FF2B5EF4-FFF2-40B4-BE49-F238E27FC236}">
                <a16:creationId xmlns:a16="http://schemas.microsoft.com/office/drawing/2014/main" id="{B72D2A49-6345-4A4A-88CD-8E347DCFA677}"/>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21" name="TextBox 20">
            <a:extLst>
              <a:ext uri="{FF2B5EF4-FFF2-40B4-BE49-F238E27FC236}">
                <a16:creationId xmlns:a16="http://schemas.microsoft.com/office/drawing/2014/main" id="{57FE88BD-146C-4991-A0EC-B5B21ED9F2A7}"/>
              </a:ext>
            </a:extLst>
          </p:cNvPr>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pt-BR" sz="2999">
                <a:solidFill>
                  <a:srgbClr val="CCEAE0"/>
                </a:solidFill>
                <a:latin typeface="Now"/>
              </a:rPr>
              <a:t>AUTORIDADES, TOMADORES DE DECISÃO acima do nível da aldeia</a:t>
            </a:r>
            <a:endParaRPr lang="en-US" sz="2999">
              <a:solidFill>
                <a:srgbClr val="CCEAE0"/>
              </a:solidFill>
              <a:latin typeface="Now"/>
            </a:endParaRPr>
          </a:p>
        </p:txBody>
      </p:sp>
    </p:spTree>
    <p:extLst>
      <p:ext uri="{BB962C8B-B14F-4D97-AF65-F5344CB8AC3E}">
        <p14:creationId xmlns:p14="http://schemas.microsoft.com/office/powerpoint/2010/main" val="23704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075881" y="4853721"/>
            <a:ext cx="10183419" cy="2804379"/>
            <a:chOff x="0" y="0"/>
            <a:chExt cx="3444761" cy="948642"/>
          </a:xfrm>
          <a:solidFill>
            <a:srgbClr val="0A9396"/>
          </a:solidFill>
        </p:grpSpPr>
        <p:sp>
          <p:nvSpPr>
            <p:cNvPr id="4" name="Freeform 4"/>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28" name="Group 28"/>
          <p:cNvGrpSpPr/>
          <p:nvPr/>
        </p:nvGrpSpPr>
        <p:grpSpPr>
          <a:xfrm>
            <a:off x="256028" y="2673819"/>
            <a:ext cx="12088372" cy="7148198"/>
            <a:chOff x="0" y="0"/>
            <a:chExt cx="3444761" cy="2418032"/>
          </a:xfrm>
          <a:solidFill>
            <a:srgbClr val="0A9396"/>
          </a:solidFill>
        </p:grpSpPr>
        <p:sp>
          <p:nvSpPr>
            <p:cNvPr id="29" name="Freeform 29"/>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30" name="TextBox 30"/>
          <p:cNvSpPr txBox="1"/>
          <p:nvPr/>
        </p:nvSpPr>
        <p:spPr>
          <a:xfrm>
            <a:off x="1219200" y="4305300"/>
            <a:ext cx="9614445" cy="4687309"/>
          </a:xfrm>
          <a:prstGeom prst="rect">
            <a:avLst/>
          </a:prstGeom>
        </p:spPr>
        <p:txBody>
          <a:bodyPr wrap="square" lIns="0" tIns="0" rIns="0" bIns="0" rtlCol="0" anchor="t">
            <a:spAutoFit/>
          </a:bodyPr>
          <a:lstStyle/>
          <a:p>
            <a:pPr marL="669286" lvl="1" indent="-334643">
              <a:lnSpc>
                <a:spcPts val="4339"/>
              </a:lnSpc>
              <a:spcAft>
                <a:spcPts val="1200"/>
              </a:spcAft>
              <a:buFont typeface="Arial"/>
              <a:buChar char="•"/>
            </a:pPr>
            <a:r>
              <a:rPr lang="pt-BR" sz="2800" dirty="0">
                <a:solidFill>
                  <a:srgbClr val="FFFFFF"/>
                </a:solidFill>
                <a:latin typeface="Now"/>
              </a:rPr>
              <a:t>Entender os papéis de gênero nas famílias e na comunidade, bem como papéis de gênero e dependência de recursos naturais e conservação</a:t>
            </a:r>
          </a:p>
          <a:p>
            <a:pPr marL="669286" lvl="1" indent="-334643">
              <a:lnSpc>
                <a:spcPts val="4339"/>
              </a:lnSpc>
              <a:spcAft>
                <a:spcPts val="1200"/>
              </a:spcAft>
              <a:buFont typeface="Arial"/>
              <a:buChar char="•"/>
            </a:pPr>
            <a:r>
              <a:rPr lang="pt-BR" sz="2800" dirty="0">
                <a:solidFill>
                  <a:srgbClr val="FFFFFF"/>
                </a:solidFill>
                <a:latin typeface="Now"/>
              </a:rPr>
              <a:t>Trabalhar com mulheres e homens para aumentar a conscientização sobre a importância do envolvimento das mulheres</a:t>
            </a:r>
          </a:p>
          <a:p>
            <a:pPr marL="669286" lvl="1" indent="-334643">
              <a:lnSpc>
                <a:spcPts val="4339"/>
              </a:lnSpc>
              <a:spcAft>
                <a:spcPts val="1200"/>
              </a:spcAft>
              <a:buFont typeface="Arial"/>
              <a:buChar char="•"/>
            </a:pPr>
            <a:r>
              <a:rPr lang="pt-BR" sz="2800" dirty="0">
                <a:solidFill>
                  <a:srgbClr val="FFFFFF"/>
                </a:solidFill>
                <a:latin typeface="Now"/>
              </a:rPr>
              <a:t>Apoiar a representação das mulheres em atividades, liderança e tomada de decisões</a:t>
            </a:r>
            <a:endParaRPr lang="en-US" sz="2800" dirty="0">
              <a:solidFill>
                <a:srgbClr val="FFFFFF"/>
              </a:solidFill>
              <a:latin typeface="Now"/>
            </a:endParaRPr>
          </a:p>
        </p:txBody>
      </p:sp>
      <p:sp>
        <p:nvSpPr>
          <p:cNvPr id="37" name="AutoShape 2">
            <a:extLst>
              <a:ext uri="{FF2B5EF4-FFF2-40B4-BE49-F238E27FC236}">
                <a16:creationId xmlns:a16="http://schemas.microsoft.com/office/drawing/2014/main" id="{2CE115FE-C12A-474C-84FC-21DD2165074F}"/>
              </a:ext>
            </a:extLst>
          </p:cNvPr>
          <p:cNvSpPr/>
          <p:nvPr/>
        </p:nvSpPr>
        <p:spPr>
          <a:xfrm rot="5400000">
            <a:off x="11608157" y="6246456"/>
            <a:ext cx="1443912" cy="0"/>
          </a:xfrm>
          <a:prstGeom prst="line">
            <a:avLst/>
          </a:prstGeom>
          <a:ln w="31750" cap="rnd">
            <a:solidFill>
              <a:srgbClr val="F9844A"/>
            </a:solidFill>
            <a:prstDash val="sysDot"/>
            <a:headEnd type="none" w="sm" len="sm"/>
            <a:tailEnd type="none" w="sm" len="sm"/>
          </a:ln>
        </p:spPr>
      </p:sp>
      <p:sp>
        <p:nvSpPr>
          <p:cNvPr id="41" name="TextBox 40">
            <a:extLst>
              <a:ext uri="{FF2B5EF4-FFF2-40B4-BE49-F238E27FC236}">
                <a16:creationId xmlns:a16="http://schemas.microsoft.com/office/drawing/2014/main" id="{26367662-E978-4E22-B072-E40BA5D052A7}"/>
              </a:ext>
            </a:extLst>
          </p:cNvPr>
          <p:cNvSpPr txBox="1"/>
          <p:nvPr/>
        </p:nvSpPr>
        <p:spPr>
          <a:xfrm>
            <a:off x="325166" y="2994152"/>
            <a:ext cx="11104834"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lang="pt-BR" sz="3000">
                <a:solidFill>
                  <a:srgbClr val="FFFFFF"/>
                </a:solidFill>
                <a:latin typeface="Now"/>
              </a:rPr>
              <a:t>Apoiar uma melhor igualdade de gênero nas comunidades inclui</a:t>
            </a:r>
            <a:r>
              <a:rPr lang="es-ES" sz="3000">
                <a:solidFill>
                  <a:srgbClr val="FFFFFF"/>
                </a:solidFill>
                <a:latin typeface="Now"/>
              </a:rPr>
              <a:t>:</a:t>
            </a:r>
            <a:endParaRPr kumimoji="0" lang="en-US" sz="3000" b="0" i="0" u="none" strike="noStrike" kern="1200" cap="none" spc="0" normalizeH="0" baseline="0" noProof="0">
              <a:ln>
                <a:noFill/>
              </a:ln>
              <a:solidFill>
                <a:srgbClr val="FFFFFF"/>
              </a:solidFill>
              <a:effectLst/>
              <a:uLnTx/>
              <a:uFillTx/>
              <a:latin typeface="Now"/>
              <a:ea typeface="+mn-ea"/>
              <a:cs typeface="+mn-cs"/>
            </a:endParaRPr>
          </a:p>
        </p:txBody>
      </p:sp>
      <p:sp>
        <p:nvSpPr>
          <p:cNvPr id="14" name="TextBox 21">
            <a:extLst>
              <a:ext uri="{FF2B5EF4-FFF2-40B4-BE49-F238E27FC236}">
                <a16:creationId xmlns:a16="http://schemas.microsoft.com/office/drawing/2014/main" id="{D5C9FBE6-0D1D-40E9-89C3-77B75DF921B9}"/>
              </a:ext>
            </a:extLst>
          </p:cNvPr>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19" name="TextBox 17">
            <a:extLst>
              <a:ext uri="{FF2B5EF4-FFF2-40B4-BE49-F238E27FC236}">
                <a16:creationId xmlns:a16="http://schemas.microsoft.com/office/drawing/2014/main" id="{3D84B0B8-9CD2-496C-B068-77BA37A3C3F8}"/>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pt-BR" sz="4699">
                <a:solidFill>
                  <a:srgbClr val="000000"/>
                </a:solidFill>
                <a:latin typeface="Now"/>
              </a:rPr>
              <a:t>Transversalização de gênero em todos os tipos de instituições </a:t>
            </a:r>
            <a:endParaRPr lang="en-US" sz="4699">
              <a:solidFill>
                <a:srgbClr val="000000"/>
              </a:solidFill>
              <a:latin typeface="Now"/>
            </a:endParaRPr>
          </a:p>
        </p:txBody>
      </p:sp>
      <p:sp>
        <p:nvSpPr>
          <p:cNvPr id="20" name="TextBox 18">
            <a:extLst>
              <a:ext uri="{FF2B5EF4-FFF2-40B4-BE49-F238E27FC236}">
                <a16:creationId xmlns:a16="http://schemas.microsoft.com/office/drawing/2014/main" id="{6626386B-8762-43D3-87E5-D8193127ACC7}"/>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pt-BR" sz="2999">
                <a:solidFill>
                  <a:srgbClr val="CCEAE0"/>
                </a:solidFill>
                <a:latin typeface="Now"/>
              </a:rPr>
              <a:t>ORGANIZAÇÕES DE CONSERVAÇÃO </a:t>
            </a:r>
          </a:p>
          <a:p>
            <a:pPr>
              <a:lnSpc>
                <a:spcPts val="4199"/>
              </a:lnSpc>
            </a:pPr>
            <a:r>
              <a:rPr lang="pt-BR" sz="2999">
                <a:solidFill>
                  <a:srgbClr val="CCEAE0"/>
                </a:solidFill>
                <a:latin typeface="Now"/>
              </a:rPr>
              <a:t>(ONGs, OSCs) </a:t>
            </a:r>
            <a:endParaRPr lang="en-US" sz="2999">
              <a:solidFill>
                <a:srgbClr val="CCEAE0"/>
              </a:solidFill>
              <a:latin typeface="Now"/>
            </a:endParaRPr>
          </a:p>
        </p:txBody>
      </p:sp>
      <p:sp>
        <p:nvSpPr>
          <p:cNvPr id="21" name="TextBox 19">
            <a:extLst>
              <a:ext uri="{FF2B5EF4-FFF2-40B4-BE49-F238E27FC236}">
                <a16:creationId xmlns:a16="http://schemas.microsoft.com/office/drawing/2014/main" id="{8D4F85EA-4369-4901-B7B3-98B77AEE3903}"/>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chemeClr val="bg1"/>
                </a:solidFill>
                <a:latin typeface="Now"/>
              </a:rPr>
              <a:t>COMUNIDADES</a:t>
            </a:r>
          </a:p>
        </p:txBody>
      </p:sp>
      <p:sp>
        <p:nvSpPr>
          <p:cNvPr id="22" name="TextBox 20">
            <a:extLst>
              <a:ext uri="{FF2B5EF4-FFF2-40B4-BE49-F238E27FC236}">
                <a16:creationId xmlns:a16="http://schemas.microsoft.com/office/drawing/2014/main" id="{4CF90D5E-D91F-4A16-80E5-0EB67D5C2E2D}"/>
              </a:ext>
            </a:extLst>
          </p:cNvPr>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pt-BR" sz="2999">
                <a:solidFill>
                  <a:srgbClr val="CCEAE0"/>
                </a:solidFill>
                <a:latin typeface="Now"/>
              </a:rPr>
              <a:t>AUTORIDADES, TOMADORES DE DECISÃO acima do nível da aldeia</a:t>
            </a:r>
            <a:endParaRPr lang="en-US" sz="2999">
              <a:solidFill>
                <a:srgbClr val="CCEAE0"/>
              </a:solidFill>
              <a:latin typeface="N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7547502"/>
            <a:ext cx="10926468" cy="2277305"/>
            <a:chOff x="0" y="0"/>
            <a:chExt cx="3444761" cy="770348"/>
          </a:xfrm>
          <a:solidFill>
            <a:srgbClr val="0A9396"/>
          </a:solidFill>
        </p:grpSpPr>
        <p:sp>
          <p:nvSpPr>
            <p:cNvPr id="3" name="Freeform 3"/>
            <p:cNvSpPr/>
            <p:nvPr/>
          </p:nvSpPr>
          <p:spPr>
            <a:xfrm>
              <a:off x="0" y="0"/>
              <a:ext cx="3444761" cy="770348"/>
            </a:xfrm>
            <a:custGeom>
              <a:avLst/>
              <a:gdLst/>
              <a:ahLst/>
              <a:cxnLst/>
              <a:rect l="l" t="t" r="r" b="b"/>
              <a:pathLst>
                <a:path w="3444761" h="770348">
                  <a:moveTo>
                    <a:pt x="0" y="0"/>
                  </a:moveTo>
                  <a:lnTo>
                    <a:pt x="3444761" y="0"/>
                  </a:lnTo>
                  <a:lnTo>
                    <a:pt x="3444761" y="770348"/>
                  </a:lnTo>
                  <a:lnTo>
                    <a:pt x="0" y="770348"/>
                  </a:lnTo>
                  <a:close/>
                </a:path>
              </a:pathLst>
            </a:custGeom>
            <a:grpFill/>
          </p:spPr>
        </p:sp>
      </p:grpSp>
      <p:grpSp>
        <p:nvGrpSpPr>
          <p:cNvPr id="4" name="Group 4"/>
          <p:cNvGrpSpPr/>
          <p:nvPr/>
        </p:nvGrpSpPr>
        <p:grpSpPr>
          <a:xfrm>
            <a:off x="256028" y="2673819"/>
            <a:ext cx="12074071" cy="7148198"/>
            <a:chOff x="0" y="0"/>
            <a:chExt cx="3444761" cy="2418032"/>
          </a:xfrm>
        </p:grpSpPr>
        <p:sp>
          <p:nvSpPr>
            <p:cNvPr id="5" name="Freeform 5"/>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solidFill>
              <a:srgbClr val="0A9396"/>
            </a:solidFill>
          </p:spPr>
        </p:sp>
      </p:grpSp>
      <p:sp>
        <p:nvSpPr>
          <p:cNvPr id="26" name="TextBox 26"/>
          <p:cNvSpPr txBox="1"/>
          <p:nvPr/>
        </p:nvSpPr>
        <p:spPr>
          <a:xfrm>
            <a:off x="762000" y="4076700"/>
            <a:ext cx="10163786" cy="5357364"/>
          </a:xfrm>
          <a:prstGeom prst="rect">
            <a:avLst/>
          </a:prstGeom>
        </p:spPr>
        <p:txBody>
          <a:bodyPr lIns="0" tIns="0" rIns="0" bIns="0" rtlCol="0" anchor="t">
            <a:spAutoFit/>
          </a:bodyPr>
          <a:lstStyle/>
          <a:p>
            <a:pPr marL="647697" lvl="1" indent="-323848">
              <a:lnSpc>
                <a:spcPts val="4199"/>
              </a:lnSpc>
              <a:buFont typeface="Arial"/>
              <a:buChar char="•"/>
            </a:pPr>
            <a:r>
              <a:rPr lang="pt-BR" sz="2800" dirty="0">
                <a:solidFill>
                  <a:srgbClr val="FFFFFF"/>
                </a:solidFill>
                <a:latin typeface="Now"/>
              </a:rPr>
              <a:t>A representação de gênero nestas posições pode ter um grande impacto na quantidade de pessoas que irão ouvir as vozes das mulheres na conservação</a:t>
            </a:r>
          </a:p>
          <a:p>
            <a:pPr marL="647697" lvl="1" indent="-323848">
              <a:lnSpc>
                <a:spcPts val="4199"/>
              </a:lnSpc>
              <a:buFont typeface="Arial"/>
              <a:buChar char="•"/>
            </a:pPr>
            <a:r>
              <a:rPr lang="pt-BR" sz="2800" dirty="0">
                <a:solidFill>
                  <a:srgbClr val="FFFFFF"/>
                </a:solidFill>
                <a:latin typeface="Now"/>
              </a:rPr>
              <a:t>Considerar que tipo de plataformas (oportunidades) existem para que as vozes das mulheres sejam compartilhadas</a:t>
            </a:r>
          </a:p>
          <a:p>
            <a:pPr marL="647697" lvl="1" indent="-323848">
              <a:lnSpc>
                <a:spcPts val="4199"/>
              </a:lnSpc>
              <a:buFont typeface="Arial"/>
              <a:buChar char="•"/>
            </a:pPr>
            <a:r>
              <a:rPr lang="pt-BR" sz="2800" dirty="0">
                <a:solidFill>
                  <a:srgbClr val="FFFFFF"/>
                </a:solidFill>
                <a:latin typeface="Now"/>
              </a:rPr>
              <a:t>Quanto as ideias e vozes das mulheres são realmente incorporadas na tomada de decisão de nível superior, como, por exemplo, em decisões e políticas estaduais, nacionais, e internacionais</a:t>
            </a:r>
            <a:endParaRPr lang="en-US" sz="2800" dirty="0">
              <a:solidFill>
                <a:srgbClr val="FFFFFF"/>
              </a:solidFill>
              <a:latin typeface="Now"/>
            </a:endParaRPr>
          </a:p>
        </p:txBody>
      </p:sp>
      <p:sp>
        <p:nvSpPr>
          <p:cNvPr id="30" name="AutoShape 2">
            <a:extLst>
              <a:ext uri="{FF2B5EF4-FFF2-40B4-BE49-F238E27FC236}">
                <a16:creationId xmlns:a16="http://schemas.microsoft.com/office/drawing/2014/main" id="{DD26AACB-1F8A-49F0-9807-0CF0599AD733}"/>
              </a:ext>
            </a:extLst>
          </p:cNvPr>
          <p:cNvSpPr/>
          <p:nvPr/>
        </p:nvSpPr>
        <p:spPr>
          <a:xfrm rot="5400000">
            <a:off x="11608157" y="8608656"/>
            <a:ext cx="1443912" cy="0"/>
          </a:xfrm>
          <a:prstGeom prst="line">
            <a:avLst/>
          </a:prstGeom>
          <a:ln w="31750" cap="rnd">
            <a:solidFill>
              <a:srgbClr val="F9844A"/>
            </a:solidFill>
            <a:prstDash val="sysDot"/>
            <a:headEnd type="none" w="sm" len="sm"/>
            <a:tailEnd type="none" w="sm" len="sm"/>
          </a:ln>
        </p:spPr>
      </p:sp>
      <p:sp>
        <p:nvSpPr>
          <p:cNvPr id="34" name="TextBox 33">
            <a:extLst>
              <a:ext uri="{FF2B5EF4-FFF2-40B4-BE49-F238E27FC236}">
                <a16:creationId xmlns:a16="http://schemas.microsoft.com/office/drawing/2014/main" id="{B8170850-6744-417A-A1DA-F802DB908612}"/>
              </a:ext>
            </a:extLst>
          </p:cNvPr>
          <p:cNvSpPr txBox="1"/>
          <p:nvPr/>
        </p:nvSpPr>
        <p:spPr>
          <a:xfrm>
            <a:off x="508228" y="2883769"/>
            <a:ext cx="11074172"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kumimoji="0" lang="pt-BR" sz="3000" b="0" i="0" u="none" strike="noStrike" kern="1200" cap="none" spc="0" normalizeH="0" baseline="0" noProof="0">
                <a:ln>
                  <a:noFill/>
                </a:ln>
                <a:solidFill>
                  <a:srgbClr val="FFFFFF"/>
                </a:solidFill>
                <a:effectLst/>
                <a:uLnTx/>
                <a:uFillTx/>
                <a:latin typeface="Now"/>
                <a:ea typeface="+mn-ea"/>
                <a:cs typeface="+mn-cs"/>
              </a:rPr>
              <a:t>Apoiar uma melhor igualdade de gênero entre autoridades e tomadores de decisão inclui:</a:t>
            </a:r>
            <a:endParaRPr kumimoji="0" lang="en-US" sz="3000" b="0" i="0" u="none" strike="noStrike" kern="1200" cap="none" spc="0" normalizeH="0" baseline="0" noProof="0">
              <a:ln>
                <a:noFill/>
              </a:ln>
              <a:solidFill>
                <a:srgbClr val="FFFFFF"/>
              </a:solidFill>
              <a:effectLst/>
              <a:uLnTx/>
              <a:uFillTx/>
              <a:latin typeface="Now"/>
              <a:ea typeface="+mn-ea"/>
              <a:cs typeface="+mn-cs"/>
            </a:endParaRPr>
          </a:p>
        </p:txBody>
      </p:sp>
      <p:sp>
        <p:nvSpPr>
          <p:cNvPr id="14" name="TextBox 21">
            <a:extLst>
              <a:ext uri="{FF2B5EF4-FFF2-40B4-BE49-F238E27FC236}">
                <a16:creationId xmlns:a16="http://schemas.microsoft.com/office/drawing/2014/main" id="{D4A84269-326D-4293-98C7-DA8596C43E58}"/>
              </a:ext>
            </a:extLst>
          </p:cNvPr>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15" name="TextBox 17">
            <a:extLst>
              <a:ext uri="{FF2B5EF4-FFF2-40B4-BE49-F238E27FC236}">
                <a16:creationId xmlns:a16="http://schemas.microsoft.com/office/drawing/2014/main" id="{0032739D-6887-4717-93CB-11B8B938273A}"/>
              </a:ext>
            </a:extLst>
          </p:cNvPr>
          <p:cNvSpPr txBox="1"/>
          <p:nvPr/>
        </p:nvSpPr>
        <p:spPr>
          <a:xfrm>
            <a:off x="983392" y="1268809"/>
            <a:ext cx="10661910" cy="1436291"/>
          </a:xfrm>
          <a:prstGeom prst="rect">
            <a:avLst/>
          </a:prstGeom>
        </p:spPr>
        <p:txBody>
          <a:bodyPr wrap="square" lIns="0" tIns="0" rIns="0" bIns="0" rtlCol="0" anchor="t">
            <a:spAutoFit/>
          </a:bodyPr>
          <a:lstStyle/>
          <a:p>
            <a:pPr algn="l">
              <a:lnSpc>
                <a:spcPts val="5639"/>
              </a:lnSpc>
              <a:spcBef>
                <a:spcPct val="0"/>
              </a:spcBef>
            </a:pPr>
            <a:r>
              <a:rPr lang="pt-BR" sz="4699">
                <a:solidFill>
                  <a:srgbClr val="000000"/>
                </a:solidFill>
                <a:latin typeface="Now"/>
              </a:rPr>
              <a:t>Transversalização de gênero em todos os tipos de instituições </a:t>
            </a:r>
            <a:endParaRPr lang="en-US" sz="4699">
              <a:solidFill>
                <a:srgbClr val="000000"/>
              </a:solidFill>
              <a:latin typeface="Now"/>
            </a:endParaRPr>
          </a:p>
        </p:txBody>
      </p:sp>
      <p:sp>
        <p:nvSpPr>
          <p:cNvPr id="16" name="TextBox 18">
            <a:extLst>
              <a:ext uri="{FF2B5EF4-FFF2-40B4-BE49-F238E27FC236}">
                <a16:creationId xmlns:a16="http://schemas.microsoft.com/office/drawing/2014/main" id="{79054819-DE44-4DAE-A6EC-1F33D8F454D6}"/>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pt-BR" sz="2999">
                <a:solidFill>
                  <a:srgbClr val="CCEAE0"/>
                </a:solidFill>
                <a:latin typeface="Now"/>
              </a:rPr>
              <a:t>ORGANIZAÇÕES DE CONSERVAÇÃO </a:t>
            </a:r>
          </a:p>
          <a:p>
            <a:pPr>
              <a:lnSpc>
                <a:spcPts val="4199"/>
              </a:lnSpc>
            </a:pPr>
            <a:r>
              <a:rPr lang="pt-BR" sz="2999">
                <a:solidFill>
                  <a:srgbClr val="CCEAE0"/>
                </a:solidFill>
                <a:latin typeface="Now"/>
              </a:rPr>
              <a:t>(ONGs, OSCs) </a:t>
            </a:r>
            <a:endParaRPr lang="en-US" sz="2999">
              <a:solidFill>
                <a:srgbClr val="CCEAE0"/>
              </a:solidFill>
              <a:latin typeface="Now"/>
            </a:endParaRPr>
          </a:p>
        </p:txBody>
      </p:sp>
      <p:sp>
        <p:nvSpPr>
          <p:cNvPr id="17" name="TextBox 19">
            <a:extLst>
              <a:ext uri="{FF2B5EF4-FFF2-40B4-BE49-F238E27FC236}">
                <a16:creationId xmlns:a16="http://schemas.microsoft.com/office/drawing/2014/main" id="{61DDB2CD-7E5B-43AE-A2BC-5594CA4BA104}"/>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21" name="TextBox 20">
            <a:extLst>
              <a:ext uri="{FF2B5EF4-FFF2-40B4-BE49-F238E27FC236}">
                <a16:creationId xmlns:a16="http://schemas.microsoft.com/office/drawing/2014/main" id="{EE548F11-E05A-4175-8B35-E59C5CF7B1E6}"/>
              </a:ext>
            </a:extLst>
          </p:cNvPr>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pt-BR" sz="2999">
                <a:solidFill>
                  <a:schemeClr val="bg1"/>
                </a:solidFill>
                <a:latin typeface="Now"/>
              </a:rPr>
              <a:t>AUTORIDADES, TOMADORES DE DECISÃO acima do nível da aldeia</a:t>
            </a:r>
            <a:endParaRPr lang="en-US" sz="2999">
              <a:solidFill>
                <a:schemeClr val="bg1"/>
              </a:solidFill>
              <a:latin typeface="N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8" name="Rectangle 17">
            <a:extLst>
              <a:ext uri="{FF2B5EF4-FFF2-40B4-BE49-F238E27FC236}">
                <a16:creationId xmlns:a16="http://schemas.microsoft.com/office/drawing/2014/main" id="{ACEF9FA8-12F8-4CEF-8C81-DCCB65D7F45D}"/>
              </a:ext>
            </a:extLst>
          </p:cNvPr>
          <p:cNvSpPr/>
          <p:nvPr/>
        </p:nvSpPr>
        <p:spPr>
          <a:xfrm flipV="1">
            <a:off x="0" y="0"/>
            <a:ext cx="18288000" cy="10287000"/>
          </a:xfrm>
          <a:prstGeom prst="rect">
            <a:avLst/>
          </a:prstGeom>
          <a:gradFill>
            <a:gsLst>
              <a:gs pos="60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10744200" y="799806"/>
            <a:ext cx="77723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17" name="TextBox 4">
            <a:extLst>
              <a:ext uri="{FF2B5EF4-FFF2-40B4-BE49-F238E27FC236}">
                <a16:creationId xmlns:a16="http://schemas.microsoft.com/office/drawing/2014/main" id="{8C267F3A-C089-4416-B8E3-87DE278F2269}"/>
              </a:ext>
            </a:extLst>
          </p:cNvPr>
          <p:cNvSpPr txBox="1"/>
          <p:nvPr/>
        </p:nvSpPr>
        <p:spPr>
          <a:xfrm>
            <a:off x="304800" y="9041966"/>
            <a:ext cx="5808291" cy="851515"/>
          </a:xfrm>
          <a:prstGeom prst="rect">
            <a:avLst/>
          </a:prstGeom>
        </p:spPr>
        <p:txBody>
          <a:bodyPr wrap="square" lIns="0" tIns="0" rIns="0" bIns="0" rtlCol="0" anchor="t">
            <a:spAutoFit/>
          </a:bodyPr>
          <a:lstStyle/>
          <a:p>
            <a:pPr>
              <a:lnSpc>
                <a:spcPts val="2240"/>
              </a:lnSpc>
            </a:pPr>
            <a:r>
              <a:rPr lang="pt-BR" sz="2000">
                <a:solidFill>
                  <a:srgbClr val="FFFFFF"/>
                </a:solidFill>
                <a:latin typeface="Now"/>
              </a:rPr>
              <a:t>Discussões de Grupo Focal sobre os impactos do projeto para mulheres e homens no Projeto Golfo de Mottama</a:t>
            </a:r>
            <a:r>
              <a:rPr lang="en-US" sz="2000">
                <a:solidFill>
                  <a:srgbClr val="FFFFFF"/>
                </a:solidFill>
                <a:latin typeface="Now"/>
              </a:rPr>
              <a:t>. © TSWhitty</a:t>
            </a:r>
          </a:p>
        </p:txBody>
      </p:sp>
      <p:sp>
        <p:nvSpPr>
          <p:cNvPr id="8" name="TextBox 17">
            <a:extLst>
              <a:ext uri="{FF2B5EF4-FFF2-40B4-BE49-F238E27FC236}">
                <a16:creationId xmlns:a16="http://schemas.microsoft.com/office/drawing/2014/main" id="{D545B9B8-D5CF-4851-ABAB-982E077BA448}"/>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 name="TextBox 2"/>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Princípios e </a:t>
            </a:r>
          </a:p>
          <a:p>
            <a:pPr>
              <a:lnSpc>
                <a:spcPts val="6360"/>
              </a:lnSpc>
            </a:pPr>
            <a:r>
              <a:rPr lang="en-US" sz="5300">
                <a:solidFill>
                  <a:srgbClr val="FFFFFF"/>
                </a:solidFill>
                <a:latin typeface="Now"/>
              </a:rPr>
              <a:t>considerações chave</a:t>
            </a:r>
          </a:p>
        </p:txBody>
      </p:sp>
    </p:spTree>
    <p:extLst>
      <p:ext uri="{BB962C8B-B14F-4D97-AF65-F5344CB8AC3E}">
        <p14:creationId xmlns:p14="http://schemas.microsoft.com/office/powerpoint/2010/main" val="260577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7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7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7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1</a:t>
            </a:r>
          </a:p>
        </p:txBody>
      </p:sp>
      <p:sp>
        <p:nvSpPr>
          <p:cNvPr id="18" name="TextBox 18"/>
          <p:cNvSpPr txBox="1"/>
          <p:nvPr/>
        </p:nvSpPr>
        <p:spPr>
          <a:xfrm>
            <a:off x="591227" y="5715288"/>
            <a:ext cx="3812131" cy="2640659"/>
          </a:xfrm>
          <a:prstGeom prst="rect">
            <a:avLst/>
          </a:prstGeom>
        </p:spPr>
        <p:txBody>
          <a:bodyPr lIns="0" tIns="0" rIns="0" bIns="0" rtlCol="0" anchor="t">
            <a:spAutoFit/>
          </a:bodyPr>
          <a:lstStyle/>
          <a:p>
            <a:pPr algn="ctr">
              <a:lnSpc>
                <a:spcPts val="5179"/>
              </a:lnSpc>
            </a:pPr>
            <a:r>
              <a:rPr lang="pt-BR" sz="3699" dirty="0">
                <a:solidFill>
                  <a:srgbClr val="03989E"/>
                </a:solidFill>
                <a:latin typeface="Now"/>
              </a:rPr>
              <a:t>O porquê da importância do gênero na conservação</a:t>
            </a:r>
            <a:endParaRPr lang="en-US" sz="2400" dirty="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Módulos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2</a:t>
            </a:r>
          </a:p>
        </p:txBody>
      </p:sp>
      <p:sp>
        <p:nvSpPr>
          <p:cNvPr id="23" name="TextBox 23"/>
          <p:cNvSpPr txBox="1"/>
          <p:nvPr/>
        </p:nvSpPr>
        <p:spPr>
          <a:xfrm>
            <a:off x="4864660" y="5715288"/>
            <a:ext cx="4223726" cy="2759345"/>
          </a:xfrm>
          <a:prstGeom prst="rect">
            <a:avLst/>
          </a:prstGeom>
        </p:spPr>
        <p:txBody>
          <a:bodyPr wrap="square" lIns="0" tIns="0" rIns="0" bIns="0" rtlCol="0" anchor="t">
            <a:spAutoFit/>
          </a:bodyPr>
          <a:lstStyle/>
          <a:p>
            <a:pPr algn="ctr">
              <a:lnSpc>
                <a:spcPts val="4339"/>
              </a:lnSpc>
            </a:pPr>
            <a:r>
              <a:rPr lang="pt-BR" sz="3700" dirty="0">
                <a:solidFill>
                  <a:srgbClr val="03989E"/>
                </a:solidFill>
                <a:latin typeface="Now"/>
              </a:rPr>
              <a:t>Estrutura para o trabalho de empoderamento das mulheres na conservação</a:t>
            </a:r>
            <a:endParaRPr lang="en-US" sz="3700" dirty="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3</a:t>
            </a:r>
          </a:p>
        </p:txBody>
      </p:sp>
      <p:sp>
        <p:nvSpPr>
          <p:cNvPr id="25" name="TextBox 25"/>
          <p:cNvSpPr txBox="1"/>
          <p:nvPr/>
        </p:nvSpPr>
        <p:spPr>
          <a:xfrm>
            <a:off x="9549688" y="5715288"/>
            <a:ext cx="3812131" cy="1973810"/>
          </a:xfrm>
          <a:prstGeom prst="rect">
            <a:avLst/>
          </a:prstGeom>
        </p:spPr>
        <p:txBody>
          <a:bodyPr lIns="0" tIns="0" rIns="0" bIns="0" rtlCol="0" anchor="t">
            <a:spAutoFit/>
          </a:bodyPr>
          <a:lstStyle/>
          <a:p>
            <a:pPr algn="ctr">
              <a:lnSpc>
                <a:spcPts val="5179"/>
              </a:lnSpc>
            </a:pPr>
            <a:r>
              <a:rPr lang="pt-BR" sz="3699">
                <a:solidFill>
                  <a:srgbClr val="03989E"/>
                </a:solidFill>
                <a:latin typeface="Now"/>
              </a:rPr>
              <a:t> Formas de pensar e trabalhar</a:t>
            </a:r>
            <a:endParaRPr lang="en-US" sz="3699">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Anexo</a:t>
            </a:r>
          </a:p>
        </p:txBody>
      </p:sp>
      <p:sp>
        <p:nvSpPr>
          <p:cNvPr id="27" name="TextBox 27"/>
          <p:cNvSpPr txBox="1"/>
          <p:nvPr/>
        </p:nvSpPr>
        <p:spPr>
          <a:xfrm>
            <a:off x="13993340" y="5715288"/>
            <a:ext cx="3812131" cy="1954959"/>
          </a:xfrm>
          <a:prstGeom prst="rect">
            <a:avLst/>
          </a:prstGeom>
        </p:spPr>
        <p:txBody>
          <a:bodyPr lIns="0" tIns="0" rIns="0" bIns="0" rtlCol="0" anchor="t">
            <a:spAutoFit/>
          </a:bodyPr>
          <a:lstStyle/>
          <a:p>
            <a:pPr algn="ctr">
              <a:lnSpc>
                <a:spcPts val="5179"/>
              </a:lnSpc>
            </a:pPr>
            <a:r>
              <a:rPr lang="en-US" sz="3699">
                <a:solidFill>
                  <a:srgbClr val="03989E"/>
                </a:solidFill>
                <a:latin typeface="Now" panose="020B0604020202020204" charset="0"/>
              </a:rPr>
              <a:t>Aprendizagem Adicional:</a:t>
            </a:r>
          </a:p>
          <a:p>
            <a:pPr algn="ctr">
              <a:lnSpc>
                <a:spcPts val="5179"/>
              </a:lnSpc>
            </a:pPr>
            <a:r>
              <a:rPr lang="en-US" sz="3200">
                <a:solidFill>
                  <a:srgbClr val="03989E"/>
                </a:solidFill>
                <a:latin typeface="Now" panose="020B0604020202020204" charset="0"/>
              </a:rPr>
              <a:t>Recursos úteis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40706"/>
            <a:ext cx="9731065"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panose="00000500000000000000" pitchFamily="50" charset="0"/>
              </a:rPr>
              <a:t>EMPODERANDO MULHERES NA CONSERVAÇÃO</a:t>
            </a: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48" y="0"/>
            <a:ext cx="18288000" cy="10287000"/>
          </a:xfrm>
          <a:prstGeom prst="rect">
            <a:avLst/>
          </a:prstGeom>
        </p:spPr>
      </p:pic>
      <p:sp>
        <p:nvSpPr>
          <p:cNvPr id="16" name="Rectangle 15">
            <a:extLst>
              <a:ext uri="{FF2B5EF4-FFF2-40B4-BE49-F238E27FC236}">
                <a16:creationId xmlns:a16="http://schemas.microsoft.com/office/drawing/2014/main" id="{94349D1C-35A3-4A9B-BC9E-52697DDEE6EF}"/>
              </a:ext>
            </a:extLst>
          </p:cNvPr>
          <p:cNvSpPr/>
          <p:nvPr/>
        </p:nvSpPr>
        <p:spPr>
          <a:xfrm>
            <a:off x="0" y="0"/>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A03AD9D-BD5C-45ED-AE75-6E9656F48385}"/>
              </a:ext>
            </a:extLst>
          </p:cNvPr>
          <p:cNvSpPr/>
          <p:nvPr/>
        </p:nvSpPr>
        <p:spPr>
          <a:xfrm flipV="1">
            <a:off x="0" y="38100"/>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5"/>
          <p:cNvSpPr/>
          <p:nvPr/>
        </p:nvSpPr>
        <p:spPr>
          <a:xfrm rot="5400000">
            <a:off x="5348810" y="6053441"/>
            <a:ext cx="7472314" cy="0"/>
          </a:xfrm>
          <a:prstGeom prst="line">
            <a:avLst/>
          </a:prstGeom>
          <a:ln w="34925" cap="rnd">
            <a:solidFill>
              <a:srgbClr val="FFFFFF"/>
            </a:solidFill>
            <a:prstDash val="sysDot"/>
            <a:headEnd type="none" w="sm" len="sm"/>
            <a:tailEnd type="none" w="sm" len="sm"/>
          </a:ln>
        </p:spPr>
      </p:sp>
      <p:sp>
        <p:nvSpPr>
          <p:cNvPr id="6" name="AutoShape 6"/>
          <p:cNvSpPr/>
          <p:nvPr/>
        </p:nvSpPr>
        <p:spPr>
          <a:xfrm>
            <a:off x="2598588" y="3690640"/>
            <a:ext cx="4538084" cy="980311"/>
          </a:xfrm>
          <a:prstGeom prst="rect">
            <a:avLst/>
          </a:prstGeom>
          <a:solidFill>
            <a:srgbClr val="F9844A"/>
          </a:solidFill>
        </p:spPr>
      </p:sp>
      <p:sp>
        <p:nvSpPr>
          <p:cNvPr id="7" name="TextBox 7"/>
          <p:cNvSpPr txBox="1"/>
          <p:nvPr/>
        </p:nvSpPr>
        <p:spPr>
          <a:xfrm>
            <a:off x="809980" y="3695700"/>
            <a:ext cx="8115300" cy="1005981"/>
          </a:xfrm>
          <a:prstGeom prst="rect">
            <a:avLst/>
          </a:prstGeom>
        </p:spPr>
        <p:txBody>
          <a:bodyPr lIns="0" tIns="0" rIns="0" bIns="0" rtlCol="0" anchor="ctr">
            <a:spAutoFit/>
          </a:bodyPr>
          <a:lstStyle/>
          <a:p>
            <a:pPr algn="ctr">
              <a:lnSpc>
                <a:spcPts val="3900"/>
              </a:lnSpc>
              <a:spcBef>
                <a:spcPct val="0"/>
              </a:spcBef>
            </a:pPr>
            <a:r>
              <a:rPr lang="en-US" sz="3399">
                <a:solidFill>
                  <a:srgbClr val="FFFFFF"/>
                </a:solidFill>
                <a:latin typeface="Now Bold"/>
              </a:rPr>
              <a:t>Sensibilidade</a:t>
            </a:r>
            <a:br>
              <a:rPr lang="en-US" sz="3399">
                <a:solidFill>
                  <a:srgbClr val="FFFFFF"/>
                </a:solidFill>
                <a:latin typeface="Now Bold"/>
              </a:rPr>
            </a:br>
            <a:r>
              <a:rPr lang="en-US" sz="3399">
                <a:solidFill>
                  <a:srgbClr val="FFFFFF"/>
                </a:solidFill>
                <a:latin typeface="Now Bold"/>
              </a:rPr>
              <a:t>ao contexto</a:t>
            </a:r>
          </a:p>
        </p:txBody>
      </p:sp>
      <p:sp>
        <p:nvSpPr>
          <p:cNvPr id="8" name="AutoShape 8"/>
          <p:cNvSpPr/>
          <p:nvPr/>
        </p:nvSpPr>
        <p:spPr>
          <a:xfrm>
            <a:off x="11241583" y="3690640"/>
            <a:ext cx="4538084" cy="980311"/>
          </a:xfrm>
          <a:prstGeom prst="rect">
            <a:avLst/>
          </a:prstGeom>
          <a:solidFill>
            <a:srgbClr val="F9844A"/>
          </a:solidFill>
        </p:spPr>
      </p:sp>
      <p:sp>
        <p:nvSpPr>
          <p:cNvPr id="9" name="TextBox 9"/>
          <p:cNvSpPr txBox="1"/>
          <p:nvPr/>
        </p:nvSpPr>
        <p:spPr>
          <a:xfrm>
            <a:off x="9452975" y="3913125"/>
            <a:ext cx="8115300" cy="59240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“Não causar danos”</a:t>
            </a:r>
          </a:p>
        </p:txBody>
      </p:sp>
      <p:sp>
        <p:nvSpPr>
          <p:cNvPr id="10" name="AutoShape 10"/>
          <p:cNvSpPr/>
          <p:nvPr/>
        </p:nvSpPr>
        <p:spPr>
          <a:xfrm>
            <a:off x="2598588" y="7352398"/>
            <a:ext cx="4538084" cy="980311"/>
          </a:xfrm>
          <a:prstGeom prst="rect">
            <a:avLst/>
          </a:prstGeom>
          <a:solidFill>
            <a:srgbClr val="F9844A"/>
          </a:solidFill>
        </p:spPr>
      </p:sp>
      <p:sp>
        <p:nvSpPr>
          <p:cNvPr id="11" name="TextBox 11"/>
          <p:cNvSpPr txBox="1"/>
          <p:nvPr/>
        </p:nvSpPr>
        <p:spPr>
          <a:xfrm>
            <a:off x="533528" y="7373916"/>
            <a:ext cx="8455339" cy="1046184"/>
          </a:xfrm>
          <a:prstGeom prst="rect">
            <a:avLst/>
          </a:prstGeom>
        </p:spPr>
        <p:txBody>
          <a:bodyPr lIns="0" tIns="0" rIns="0" bIns="0" rtlCol="0" anchor="t">
            <a:spAutoFit/>
          </a:bodyPr>
          <a:lstStyle/>
          <a:p>
            <a:pPr algn="ctr">
              <a:spcBef>
                <a:spcPct val="0"/>
              </a:spcBef>
            </a:pPr>
            <a:r>
              <a:rPr lang="es-ES" sz="3399">
                <a:solidFill>
                  <a:srgbClr val="FFFFFF"/>
                </a:solidFill>
                <a:latin typeface="Now Bold"/>
              </a:rPr>
              <a:t>Participação</a:t>
            </a:r>
          </a:p>
          <a:p>
            <a:pPr algn="ctr">
              <a:spcBef>
                <a:spcPct val="0"/>
              </a:spcBef>
            </a:pPr>
            <a:r>
              <a:rPr lang="es-ES" sz="3399">
                <a:solidFill>
                  <a:srgbClr val="FFFFFF"/>
                </a:solidFill>
                <a:latin typeface="Now Bold"/>
              </a:rPr>
              <a:t>significativa</a:t>
            </a:r>
            <a:endParaRPr lang="en-US" sz="3399">
              <a:solidFill>
                <a:srgbClr val="FFFFFF"/>
              </a:solidFill>
              <a:latin typeface="Now Bold"/>
            </a:endParaRPr>
          </a:p>
        </p:txBody>
      </p:sp>
      <p:sp>
        <p:nvSpPr>
          <p:cNvPr id="12" name="AutoShape 12"/>
          <p:cNvSpPr/>
          <p:nvPr/>
        </p:nvSpPr>
        <p:spPr>
          <a:xfrm>
            <a:off x="11241583" y="7352398"/>
            <a:ext cx="4538084" cy="980311"/>
          </a:xfrm>
          <a:prstGeom prst="rect">
            <a:avLst/>
          </a:prstGeom>
          <a:solidFill>
            <a:srgbClr val="F9844A"/>
          </a:solidFill>
        </p:spPr>
      </p:sp>
      <p:sp>
        <p:nvSpPr>
          <p:cNvPr id="13" name="TextBox 13"/>
          <p:cNvSpPr txBox="1"/>
          <p:nvPr/>
        </p:nvSpPr>
        <p:spPr>
          <a:xfrm>
            <a:off x="10214649" y="7527276"/>
            <a:ext cx="6469175"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Interseccionalidade</a:t>
            </a:r>
          </a:p>
        </p:txBody>
      </p:sp>
      <p:sp>
        <p:nvSpPr>
          <p:cNvPr id="3" name="AutoShape 3"/>
          <p:cNvSpPr/>
          <p:nvPr/>
        </p:nvSpPr>
        <p:spPr>
          <a:xfrm>
            <a:off x="1028700" y="5899372"/>
            <a:ext cx="16230600" cy="0"/>
          </a:xfrm>
          <a:prstGeom prst="line">
            <a:avLst/>
          </a:prstGeom>
          <a:ln w="34925" cap="rnd">
            <a:solidFill>
              <a:srgbClr val="FFFFFF"/>
            </a:solidFill>
            <a:prstDash val="sysDot"/>
            <a:headEnd type="none" w="sm" len="sm"/>
            <a:tailEnd type="none" w="sm" len="sm"/>
          </a:ln>
        </p:spPr>
      </p:sp>
      <p:sp>
        <p:nvSpPr>
          <p:cNvPr id="20" name="TextBox 4">
            <a:extLst>
              <a:ext uri="{FF2B5EF4-FFF2-40B4-BE49-F238E27FC236}">
                <a16:creationId xmlns:a16="http://schemas.microsoft.com/office/drawing/2014/main" id="{DD34EF50-1F47-483B-9A33-4B710DD73257}"/>
              </a:ext>
            </a:extLst>
          </p:cNvPr>
          <p:cNvSpPr txBox="1"/>
          <p:nvPr/>
        </p:nvSpPr>
        <p:spPr>
          <a:xfrm>
            <a:off x="10744200" y="799806"/>
            <a:ext cx="78485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19" name="TextBox 17">
            <a:extLst>
              <a:ext uri="{FF2B5EF4-FFF2-40B4-BE49-F238E27FC236}">
                <a16:creationId xmlns:a16="http://schemas.microsoft.com/office/drawing/2014/main" id="{1EF356F9-99C0-4092-BD2C-8C43190AF467}"/>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1" name="TextBox 2">
            <a:extLst>
              <a:ext uri="{FF2B5EF4-FFF2-40B4-BE49-F238E27FC236}">
                <a16:creationId xmlns:a16="http://schemas.microsoft.com/office/drawing/2014/main" id="{54140195-54F7-4C78-967E-884D0994F968}"/>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Princípios e </a:t>
            </a:r>
          </a:p>
          <a:p>
            <a:pPr>
              <a:lnSpc>
                <a:spcPts val="6360"/>
              </a:lnSpc>
            </a:pPr>
            <a:r>
              <a:rPr lang="en-US" sz="5300">
                <a:solidFill>
                  <a:srgbClr val="FFFFFF"/>
                </a:solidFill>
                <a:latin typeface="Now"/>
              </a:rPr>
              <a:t>considerações chave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6E93F8AC-861D-40F2-9948-E17F5F5784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F037C12C-2CD8-4B74-8394-B6FDDEF97728}"/>
              </a:ext>
            </a:extLst>
          </p:cNvPr>
          <p:cNvSpPr/>
          <p:nvPr/>
        </p:nvSpPr>
        <p:spPr>
          <a:xfrm>
            <a:off x="0" y="-24427"/>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48987C-C83D-4430-A48B-4B168879875B}"/>
              </a:ext>
            </a:extLst>
          </p:cNvPr>
          <p:cNvSpPr/>
          <p:nvPr/>
        </p:nvSpPr>
        <p:spPr>
          <a:xfrm flipV="1">
            <a:off x="0" y="-38100"/>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7498991" y="3633490"/>
            <a:ext cx="9578559" cy="3052502"/>
          </a:xfrm>
          <a:prstGeom prst="rect">
            <a:avLst/>
          </a:prstGeom>
        </p:spPr>
        <p:txBody>
          <a:bodyPr lIns="0" tIns="0" rIns="0" bIns="0" rtlCol="0" anchor="t">
            <a:spAutoFit/>
          </a:bodyPr>
          <a:lstStyle/>
          <a:p>
            <a:pPr>
              <a:lnSpc>
                <a:spcPts val="4759"/>
              </a:lnSpc>
              <a:spcBef>
                <a:spcPct val="0"/>
              </a:spcBef>
            </a:pPr>
            <a:r>
              <a:rPr lang="pt-BR" sz="3399">
                <a:solidFill>
                  <a:srgbClr val="FFFFFF"/>
                </a:solidFill>
                <a:latin typeface="Now"/>
              </a:rPr>
              <a:t>Entenda e seja sensível ao contexto local dos papéis de gênero e as dinâmicas relacionadas. Verifique que o seu plano e suas atividades sejam adequados ao contexto local.</a:t>
            </a:r>
            <a:endParaRPr lang="en-US" sz="3399">
              <a:solidFill>
                <a:srgbClr val="FFFFFF"/>
              </a:solidFill>
              <a:latin typeface="Now"/>
            </a:endParaRPr>
          </a:p>
        </p:txBody>
      </p:sp>
      <p:sp>
        <p:nvSpPr>
          <p:cNvPr id="11" name="TextBox 4">
            <a:extLst>
              <a:ext uri="{FF2B5EF4-FFF2-40B4-BE49-F238E27FC236}">
                <a16:creationId xmlns:a16="http://schemas.microsoft.com/office/drawing/2014/main" id="{BDD316BF-7487-4906-822A-119024B1532A}"/>
              </a:ext>
            </a:extLst>
          </p:cNvPr>
          <p:cNvSpPr txBox="1"/>
          <p:nvPr/>
        </p:nvSpPr>
        <p:spPr>
          <a:xfrm>
            <a:off x="10744200" y="799806"/>
            <a:ext cx="75437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
        <p:nvSpPr>
          <p:cNvPr id="20" name="TextBox 17">
            <a:extLst>
              <a:ext uri="{FF2B5EF4-FFF2-40B4-BE49-F238E27FC236}">
                <a16:creationId xmlns:a16="http://schemas.microsoft.com/office/drawing/2014/main" id="{BE453C71-8EEC-4D89-86E8-D197F7DCB00E}"/>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1" name="TextBox 2">
            <a:extLst>
              <a:ext uri="{FF2B5EF4-FFF2-40B4-BE49-F238E27FC236}">
                <a16:creationId xmlns:a16="http://schemas.microsoft.com/office/drawing/2014/main" id="{AFFF557A-9C83-4985-9308-6B90F56F8585}"/>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Princípios e </a:t>
            </a:r>
          </a:p>
          <a:p>
            <a:pPr>
              <a:lnSpc>
                <a:spcPts val="6360"/>
              </a:lnSpc>
            </a:pPr>
            <a:r>
              <a:rPr lang="en-US" sz="5300">
                <a:solidFill>
                  <a:srgbClr val="FFFFFF"/>
                </a:solidFill>
                <a:latin typeface="Now"/>
              </a:rPr>
              <a:t>considerações chave</a:t>
            </a:r>
          </a:p>
        </p:txBody>
      </p:sp>
      <p:sp>
        <p:nvSpPr>
          <p:cNvPr id="22" name="AutoShape 6">
            <a:extLst>
              <a:ext uri="{FF2B5EF4-FFF2-40B4-BE49-F238E27FC236}">
                <a16:creationId xmlns:a16="http://schemas.microsoft.com/office/drawing/2014/main" id="{FE4D96CE-E846-4798-AB49-564930F66487}"/>
              </a:ext>
            </a:extLst>
          </p:cNvPr>
          <p:cNvSpPr/>
          <p:nvPr/>
        </p:nvSpPr>
        <p:spPr>
          <a:xfrm>
            <a:off x="2598588" y="3690640"/>
            <a:ext cx="4538084" cy="980311"/>
          </a:xfrm>
          <a:prstGeom prst="rect">
            <a:avLst/>
          </a:prstGeom>
          <a:solidFill>
            <a:srgbClr val="F9844A"/>
          </a:solidFill>
        </p:spPr>
      </p:sp>
      <p:sp>
        <p:nvSpPr>
          <p:cNvPr id="23" name="TextBox 7">
            <a:extLst>
              <a:ext uri="{FF2B5EF4-FFF2-40B4-BE49-F238E27FC236}">
                <a16:creationId xmlns:a16="http://schemas.microsoft.com/office/drawing/2014/main" id="{F8FD339F-1903-4F11-B010-F04FDD6C8D08}"/>
              </a:ext>
            </a:extLst>
          </p:cNvPr>
          <p:cNvSpPr txBox="1"/>
          <p:nvPr/>
        </p:nvSpPr>
        <p:spPr>
          <a:xfrm>
            <a:off x="809980" y="3695700"/>
            <a:ext cx="8115300" cy="1005981"/>
          </a:xfrm>
          <a:prstGeom prst="rect">
            <a:avLst/>
          </a:prstGeom>
        </p:spPr>
        <p:txBody>
          <a:bodyPr lIns="0" tIns="0" rIns="0" bIns="0" rtlCol="0" anchor="ctr">
            <a:spAutoFit/>
          </a:bodyPr>
          <a:lstStyle/>
          <a:p>
            <a:pPr algn="ctr">
              <a:lnSpc>
                <a:spcPts val="3900"/>
              </a:lnSpc>
              <a:spcBef>
                <a:spcPct val="0"/>
              </a:spcBef>
            </a:pPr>
            <a:r>
              <a:rPr lang="en-US" sz="3399">
                <a:solidFill>
                  <a:srgbClr val="FFFFFF"/>
                </a:solidFill>
                <a:latin typeface="Now Bold"/>
              </a:rPr>
              <a:t>Sensibilidade</a:t>
            </a:r>
            <a:br>
              <a:rPr lang="en-US" sz="3399">
                <a:solidFill>
                  <a:srgbClr val="FFFFFF"/>
                </a:solidFill>
                <a:latin typeface="Now Bold"/>
              </a:rPr>
            </a:br>
            <a:r>
              <a:rPr lang="en-US" sz="3399">
                <a:solidFill>
                  <a:srgbClr val="FFFFFF"/>
                </a:solidFill>
                <a:latin typeface="Now Bold"/>
              </a:rPr>
              <a:t>ao contexto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8649535C-B217-4CBC-BD52-E13C543A63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6C4DA8E5-9988-4639-9FC7-554BFBE91F84}"/>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7E6CA-9487-4C54-810F-296711442D86}"/>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1307350" y="3633490"/>
            <a:ext cx="9578559" cy="4279890"/>
          </a:xfrm>
          <a:prstGeom prst="rect">
            <a:avLst/>
          </a:prstGeom>
        </p:spPr>
        <p:txBody>
          <a:bodyPr lIns="0" tIns="0" rIns="0" bIns="0" rtlCol="0" anchor="t">
            <a:spAutoFit/>
          </a:bodyPr>
          <a:lstStyle/>
          <a:p>
            <a:pPr algn="r">
              <a:lnSpc>
                <a:spcPts val="4759"/>
              </a:lnSpc>
            </a:pPr>
            <a:r>
              <a:rPr lang="pt-BR" sz="3300" dirty="0">
                <a:solidFill>
                  <a:srgbClr val="FFFFFF"/>
                </a:solidFill>
                <a:latin typeface="Now" panose="020B0604020202020204" charset="0"/>
              </a:rPr>
              <a:t>Um princípio comum para a ajuda humanitária e os profissionais médicos: O bem-estar das pessoas que estamos tentando ajudar deve ser o foco de nossos esforços. </a:t>
            </a:r>
          </a:p>
          <a:p>
            <a:pPr algn="r">
              <a:lnSpc>
                <a:spcPts val="4759"/>
              </a:lnSpc>
            </a:pPr>
            <a:endParaRPr lang="pt-BR" sz="3300" dirty="0">
              <a:solidFill>
                <a:srgbClr val="FFFFFF"/>
              </a:solidFill>
              <a:latin typeface="Now" panose="020B0604020202020204" charset="0"/>
            </a:endParaRPr>
          </a:p>
          <a:p>
            <a:pPr algn="r">
              <a:lnSpc>
                <a:spcPts val="4759"/>
              </a:lnSpc>
            </a:pPr>
            <a:r>
              <a:rPr lang="pt-BR" sz="3300" dirty="0">
                <a:solidFill>
                  <a:srgbClr val="FFFFFF"/>
                </a:solidFill>
                <a:latin typeface="Now" panose="020B0604020202020204" charset="0"/>
              </a:rPr>
              <a:t>As intervenções do projeto não devem causar danos às comunidades-alvo.</a:t>
            </a:r>
            <a:endParaRPr lang="en-US" sz="3300" dirty="0">
              <a:solidFill>
                <a:srgbClr val="FFFFFF"/>
              </a:solidFill>
              <a:latin typeface="Now" panose="020B0604020202020204" charset="0"/>
            </a:endParaRPr>
          </a:p>
        </p:txBody>
      </p:sp>
      <p:sp>
        <p:nvSpPr>
          <p:cNvPr id="11" name="TextBox 17">
            <a:extLst>
              <a:ext uri="{FF2B5EF4-FFF2-40B4-BE49-F238E27FC236}">
                <a16:creationId xmlns:a16="http://schemas.microsoft.com/office/drawing/2014/main" id="{9705C28F-73FF-484C-9153-F5A1347F3868}"/>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5" name="TextBox 2">
            <a:extLst>
              <a:ext uri="{FF2B5EF4-FFF2-40B4-BE49-F238E27FC236}">
                <a16:creationId xmlns:a16="http://schemas.microsoft.com/office/drawing/2014/main" id="{5C4CB42F-582E-428E-91BE-130F29919CF6}"/>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Princípios e </a:t>
            </a:r>
          </a:p>
          <a:p>
            <a:pPr>
              <a:lnSpc>
                <a:spcPts val="6360"/>
              </a:lnSpc>
            </a:pPr>
            <a:r>
              <a:rPr lang="en-US" sz="5300">
                <a:solidFill>
                  <a:srgbClr val="FFFFFF"/>
                </a:solidFill>
                <a:latin typeface="Now"/>
              </a:rPr>
              <a:t>considerações chave</a:t>
            </a:r>
          </a:p>
        </p:txBody>
      </p:sp>
      <p:sp>
        <p:nvSpPr>
          <p:cNvPr id="16" name="AutoShape 8">
            <a:extLst>
              <a:ext uri="{FF2B5EF4-FFF2-40B4-BE49-F238E27FC236}">
                <a16:creationId xmlns:a16="http://schemas.microsoft.com/office/drawing/2014/main" id="{0DB249B5-39D0-4AA9-9E3F-B3220F8E4C33}"/>
              </a:ext>
            </a:extLst>
          </p:cNvPr>
          <p:cNvSpPr/>
          <p:nvPr/>
        </p:nvSpPr>
        <p:spPr>
          <a:xfrm>
            <a:off x="11241583" y="3690640"/>
            <a:ext cx="4538084" cy="980311"/>
          </a:xfrm>
          <a:prstGeom prst="rect">
            <a:avLst/>
          </a:prstGeom>
          <a:solidFill>
            <a:srgbClr val="F9844A"/>
          </a:solidFill>
        </p:spPr>
      </p:sp>
      <p:sp>
        <p:nvSpPr>
          <p:cNvPr id="17" name="TextBox 9">
            <a:extLst>
              <a:ext uri="{FF2B5EF4-FFF2-40B4-BE49-F238E27FC236}">
                <a16:creationId xmlns:a16="http://schemas.microsoft.com/office/drawing/2014/main" id="{1DD502F3-8203-4F14-80F6-DF591E447BBC}"/>
              </a:ext>
            </a:extLst>
          </p:cNvPr>
          <p:cNvSpPr txBox="1"/>
          <p:nvPr/>
        </p:nvSpPr>
        <p:spPr>
          <a:xfrm>
            <a:off x="9452975" y="3913125"/>
            <a:ext cx="8115300" cy="59240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“Não causar danos”</a:t>
            </a:r>
          </a:p>
        </p:txBody>
      </p:sp>
      <p:sp>
        <p:nvSpPr>
          <p:cNvPr id="13" name="TextBox 4">
            <a:extLst>
              <a:ext uri="{FF2B5EF4-FFF2-40B4-BE49-F238E27FC236}">
                <a16:creationId xmlns:a16="http://schemas.microsoft.com/office/drawing/2014/main" id="{E680E899-A447-46C1-96B5-B91277A52BCD}"/>
              </a:ext>
            </a:extLst>
          </p:cNvPr>
          <p:cNvSpPr txBox="1"/>
          <p:nvPr/>
        </p:nvSpPr>
        <p:spPr>
          <a:xfrm>
            <a:off x="10744200" y="799806"/>
            <a:ext cx="75437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group of people sitting on the floor&#10;&#10;Description automatically generated with medium confidence">
            <a:extLst>
              <a:ext uri="{FF2B5EF4-FFF2-40B4-BE49-F238E27FC236}">
                <a16:creationId xmlns:a16="http://schemas.microsoft.com/office/drawing/2014/main" id="{27F9FA6E-0F4B-42E4-8E05-5C462EA236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3" name="Rectangle 12">
            <a:extLst>
              <a:ext uri="{FF2B5EF4-FFF2-40B4-BE49-F238E27FC236}">
                <a16:creationId xmlns:a16="http://schemas.microsoft.com/office/drawing/2014/main" id="{568EF038-13D3-41E0-AEC4-1FFFABE1AB6E}"/>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5F1C20-0183-4C25-9016-705A75BAC2B9}"/>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7498991" y="3633490"/>
            <a:ext cx="9578559" cy="6130268"/>
          </a:xfrm>
          <a:prstGeom prst="rect">
            <a:avLst/>
          </a:prstGeom>
        </p:spPr>
        <p:txBody>
          <a:bodyPr lIns="0" tIns="0" rIns="0" bIns="0" rtlCol="0" anchor="t">
            <a:spAutoFit/>
          </a:bodyPr>
          <a:lstStyle/>
          <a:p>
            <a:pPr>
              <a:lnSpc>
                <a:spcPts val="4759"/>
              </a:lnSpc>
            </a:pPr>
            <a:r>
              <a:rPr lang="pt-BR" sz="3399">
                <a:solidFill>
                  <a:srgbClr val="FFFFFF"/>
                </a:solidFill>
                <a:latin typeface="Now"/>
              </a:rPr>
              <a:t>Muitos projetos podem ter como objetivo que 50% (ou similar) dos participantes de suas atividades sejam mulheres, mas isso não nos diz muito sobre como essas mulheres estão participando – </a:t>
            </a:r>
          </a:p>
          <a:p>
            <a:pPr>
              <a:lnSpc>
                <a:spcPts val="4759"/>
              </a:lnSpc>
            </a:pPr>
            <a:endParaRPr lang="pt-BR" sz="3399">
              <a:solidFill>
                <a:srgbClr val="FFFFFF"/>
              </a:solidFill>
              <a:latin typeface="Now"/>
            </a:endParaRPr>
          </a:p>
          <a:p>
            <a:pPr>
              <a:lnSpc>
                <a:spcPts val="4759"/>
              </a:lnSpc>
            </a:pPr>
            <a:r>
              <a:rPr lang="pt-BR" sz="3399">
                <a:solidFill>
                  <a:srgbClr val="FFFFFF"/>
                </a:solidFill>
                <a:latin typeface="Now"/>
              </a:rPr>
              <a:t>é importante apoiar as mulheres para que possam participar ativamente (e liderar), não apenas para assistir às reuniões sem agir</a:t>
            </a:r>
            <a:endParaRPr lang="en-US" sz="3399">
              <a:solidFill>
                <a:srgbClr val="FFFFFF"/>
              </a:solidFill>
              <a:latin typeface="Now"/>
            </a:endParaRPr>
          </a:p>
        </p:txBody>
      </p:sp>
      <p:sp>
        <p:nvSpPr>
          <p:cNvPr id="20" name="TextBox 17">
            <a:extLst>
              <a:ext uri="{FF2B5EF4-FFF2-40B4-BE49-F238E27FC236}">
                <a16:creationId xmlns:a16="http://schemas.microsoft.com/office/drawing/2014/main" id="{7FC66214-18B1-48F8-8989-E64C3CE50C77}"/>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1" name="TextBox 2">
            <a:extLst>
              <a:ext uri="{FF2B5EF4-FFF2-40B4-BE49-F238E27FC236}">
                <a16:creationId xmlns:a16="http://schemas.microsoft.com/office/drawing/2014/main" id="{E4057712-A678-41F2-9D47-C842A2887F92}"/>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Princípios e </a:t>
            </a:r>
          </a:p>
          <a:p>
            <a:pPr>
              <a:lnSpc>
                <a:spcPts val="6360"/>
              </a:lnSpc>
            </a:pPr>
            <a:r>
              <a:rPr lang="en-US" sz="5300">
                <a:solidFill>
                  <a:srgbClr val="FFFFFF"/>
                </a:solidFill>
                <a:latin typeface="Now"/>
              </a:rPr>
              <a:t>considerações chave</a:t>
            </a:r>
          </a:p>
        </p:txBody>
      </p:sp>
      <p:sp>
        <p:nvSpPr>
          <p:cNvPr id="22" name="AutoShape 10">
            <a:extLst>
              <a:ext uri="{FF2B5EF4-FFF2-40B4-BE49-F238E27FC236}">
                <a16:creationId xmlns:a16="http://schemas.microsoft.com/office/drawing/2014/main" id="{364F590F-2044-43AC-8642-CAB8B4588C6F}"/>
              </a:ext>
            </a:extLst>
          </p:cNvPr>
          <p:cNvSpPr/>
          <p:nvPr/>
        </p:nvSpPr>
        <p:spPr>
          <a:xfrm>
            <a:off x="2598588" y="7352398"/>
            <a:ext cx="4538084" cy="980311"/>
          </a:xfrm>
          <a:prstGeom prst="rect">
            <a:avLst/>
          </a:prstGeom>
          <a:solidFill>
            <a:srgbClr val="F9844A"/>
          </a:solidFill>
        </p:spPr>
      </p:sp>
      <p:sp>
        <p:nvSpPr>
          <p:cNvPr id="23" name="TextBox 11">
            <a:extLst>
              <a:ext uri="{FF2B5EF4-FFF2-40B4-BE49-F238E27FC236}">
                <a16:creationId xmlns:a16="http://schemas.microsoft.com/office/drawing/2014/main" id="{DEFC97BB-4673-46BA-A902-941B95D63D48}"/>
              </a:ext>
            </a:extLst>
          </p:cNvPr>
          <p:cNvSpPr txBox="1"/>
          <p:nvPr/>
        </p:nvSpPr>
        <p:spPr>
          <a:xfrm>
            <a:off x="533528" y="7373916"/>
            <a:ext cx="8455339" cy="1046184"/>
          </a:xfrm>
          <a:prstGeom prst="rect">
            <a:avLst/>
          </a:prstGeom>
        </p:spPr>
        <p:txBody>
          <a:bodyPr lIns="0" tIns="0" rIns="0" bIns="0" rtlCol="0" anchor="t">
            <a:spAutoFit/>
          </a:bodyPr>
          <a:lstStyle/>
          <a:p>
            <a:pPr algn="ctr">
              <a:spcBef>
                <a:spcPct val="0"/>
              </a:spcBef>
            </a:pPr>
            <a:r>
              <a:rPr lang="es-ES" sz="3399">
                <a:solidFill>
                  <a:srgbClr val="FFFFFF"/>
                </a:solidFill>
                <a:latin typeface="Now Bold"/>
              </a:rPr>
              <a:t>Participação</a:t>
            </a:r>
          </a:p>
          <a:p>
            <a:pPr algn="ctr">
              <a:spcBef>
                <a:spcPct val="0"/>
              </a:spcBef>
            </a:pPr>
            <a:r>
              <a:rPr lang="es-ES" sz="3399">
                <a:solidFill>
                  <a:srgbClr val="FFFFFF"/>
                </a:solidFill>
                <a:latin typeface="Now Bold"/>
              </a:rPr>
              <a:t>significativa</a:t>
            </a:r>
            <a:endParaRPr lang="en-US" sz="3399">
              <a:solidFill>
                <a:srgbClr val="FFFFFF"/>
              </a:solidFill>
              <a:latin typeface="Now Bold"/>
            </a:endParaRPr>
          </a:p>
        </p:txBody>
      </p:sp>
      <p:sp>
        <p:nvSpPr>
          <p:cNvPr id="12" name="TextBox 4">
            <a:extLst>
              <a:ext uri="{FF2B5EF4-FFF2-40B4-BE49-F238E27FC236}">
                <a16:creationId xmlns:a16="http://schemas.microsoft.com/office/drawing/2014/main" id="{3CBE5DE6-BC73-4967-9C03-57785D473829}"/>
              </a:ext>
            </a:extLst>
          </p:cNvPr>
          <p:cNvSpPr txBox="1"/>
          <p:nvPr/>
        </p:nvSpPr>
        <p:spPr>
          <a:xfrm>
            <a:off x="10744200" y="799806"/>
            <a:ext cx="75437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BFCFD77E-5DF0-4355-90A3-A613F3429B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id="{412EB50F-2929-411D-9B7D-AAD4F2280CA5}"/>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D936ED-2319-4A10-8B2B-5A8AAE24FD4D}"/>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1269250" y="2833791"/>
            <a:ext cx="9578559" cy="6745821"/>
          </a:xfrm>
          <a:prstGeom prst="rect">
            <a:avLst/>
          </a:prstGeom>
        </p:spPr>
        <p:txBody>
          <a:bodyPr lIns="0" tIns="0" rIns="0" bIns="0" rtlCol="0" anchor="t">
            <a:spAutoFit/>
          </a:bodyPr>
          <a:lstStyle/>
          <a:p>
            <a:pPr algn="r">
              <a:lnSpc>
                <a:spcPts val="4759"/>
              </a:lnSpc>
            </a:pPr>
            <a:r>
              <a:rPr lang="pt-BR" sz="3399" dirty="0">
                <a:solidFill>
                  <a:srgbClr val="FFFFFF"/>
                </a:solidFill>
                <a:latin typeface="Now"/>
              </a:rPr>
              <a:t>O gênero é importante, mas existem muitos outros fatores que também influenciam a forma como uma pessoa é tratada. </a:t>
            </a:r>
          </a:p>
          <a:p>
            <a:pPr algn="r">
              <a:lnSpc>
                <a:spcPts val="4759"/>
              </a:lnSpc>
            </a:pPr>
            <a:endParaRPr lang="pt-BR" sz="3399" dirty="0">
              <a:solidFill>
                <a:srgbClr val="FFFFFF"/>
              </a:solidFill>
              <a:latin typeface="Now"/>
            </a:endParaRPr>
          </a:p>
          <a:p>
            <a:pPr algn="r">
              <a:lnSpc>
                <a:spcPts val="4759"/>
              </a:lnSpc>
            </a:pPr>
            <a:r>
              <a:rPr lang="pt-BR" sz="3399" dirty="0">
                <a:solidFill>
                  <a:srgbClr val="FFFFFF"/>
                </a:solidFill>
                <a:latin typeface="Now"/>
              </a:rPr>
              <a:t>Isso inclui: etnia; religião; status socioeconômico; deficiência; idade. Esses fatores também podem interagir para ter um efeito combinado (por exemplo, as experiências de mulheres indígenas, homens indígenas, mulheres não indígenas e homens não indígenas são todas diferentes)</a:t>
            </a:r>
            <a:endParaRPr lang="en-US" sz="3399" dirty="0">
              <a:solidFill>
                <a:srgbClr val="FFFFFF"/>
              </a:solidFill>
              <a:latin typeface="Now"/>
            </a:endParaRPr>
          </a:p>
        </p:txBody>
      </p:sp>
      <p:sp>
        <p:nvSpPr>
          <p:cNvPr id="11" name="TextBox 17">
            <a:extLst>
              <a:ext uri="{FF2B5EF4-FFF2-40B4-BE49-F238E27FC236}">
                <a16:creationId xmlns:a16="http://schemas.microsoft.com/office/drawing/2014/main" id="{95F1EF6D-2592-4E37-A158-15EC8D2CA12A}"/>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2" name="TextBox 2">
            <a:extLst>
              <a:ext uri="{FF2B5EF4-FFF2-40B4-BE49-F238E27FC236}">
                <a16:creationId xmlns:a16="http://schemas.microsoft.com/office/drawing/2014/main" id="{82FDE861-FDF0-43E7-86D9-891BBF89F930}"/>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Princípios e </a:t>
            </a:r>
          </a:p>
          <a:p>
            <a:pPr>
              <a:lnSpc>
                <a:spcPts val="6360"/>
              </a:lnSpc>
            </a:pPr>
            <a:r>
              <a:rPr lang="en-US" sz="5300">
                <a:solidFill>
                  <a:srgbClr val="FFFFFF"/>
                </a:solidFill>
                <a:latin typeface="Now"/>
              </a:rPr>
              <a:t>considerações chave</a:t>
            </a:r>
          </a:p>
        </p:txBody>
      </p:sp>
      <p:sp>
        <p:nvSpPr>
          <p:cNvPr id="17" name="AutoShape 12">
            <a:extLst>
              <a:ext uri="{FF2B5EF4-FFF2-40B4-BE49-F238E27FC236}">
                <a16:creationId xmlns:a16="http://schemas.microsoft.com/office/drawing/2014/main" id="{E9B6FD18-0F5A-426B-A7CD-6910BD00D6A0}"/>
              </a:ext>
            </a:extLst>
          </p:cNvPr>
          <p:cNvSpPr/>
          <p:nvPr/>
        </p:nvSpPr>
        <p:spPr>
          <a:xfrm>
            <a:off x="11241583" y="7352398"/>
            <a:ext cx="4538084" cy="980311"/>
          </a:xfrm>
          <a:prstGeom prst="rect">
            <a:avLst/>
          </a:prstGeom>
          <a:solidFill>
            <a:srgbClr val="F9844A"/>
          </a:solidFill>
        </p:spPr>
      </p:sp>
      <p:sp>
        <p:nvSpPr>
          <p:cNvPr id="18" name="TextBox 13">
            <a:extLst>
              <a:ext uri="{FF2B5EF4-FFF2-40B4-BE49-F238E27FC236}">
                <a16:creationId xmlns:a16="http://schemas.microsoft.com/office/drawing/2014/main" id="{081AD536-B2A4-49CF-8002-DDEEA964CB31}"/>
              </a:ext>
            </a:extLst>
          </p:cNvPr>
          <p:cNvSpPr txBox="1"/>
          <p:nvPr/>
        </p:nvSpPr>
        <p:spPr>
          <a:xfrm>
            <a:off x="10214649" y="7527276"/>
            <a:ext cx="6469175"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Interseccionalidade</a:t>
            </a:r>
          </a:p>
        </p:txBody>
      </p:sp>
      <p:sp>
        <p:nvSpPr>
          <p:cNvPr id="14" name="TextBox 4">
            <a:extLst>
              <a:ext uri="{FF2B5EF4-FFF2-40B4-BE49-F238E27FC236}">
                <a16:creationId xmlns:a16="http://schemas.microsoft.com/office/drawing/2014/main" id="{94263D43-6729-4294-B237-9956F86BC775}"/>
              </a:ext>
            </a:extLst>
          </p:cNvPr>
          <p:cNvSpPr txBox="1"/>
          <p:nvPr/>
        </p:nvSpPr>
        <p:spPr>
          <a:xfrm>
            <a:off x="10744200" y="799806"/>
            <a:ext cx="75437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991230" y="3717226"/>
            <a:ext cx="7242904" cy="1197674"/>
          </a:xfrm>
          <a:prstGeom prst="rect">
            <a:avLst/>
          </a:prstGeom>
          <a:solidFill>
            <a:srgbClr val="F3722C"/>
          </a:solidFill>
        </p:spPr>
        <p:txBody>
          <a:bodyPr/>
          <a:lstStyle/>
          <a:p>
            <a:endParaRPr lang="en-US"/>
          </a:p>
        </p:txBody>
      </p:sp>
      <p:sp>
        <p:nvSpPr>
          <p:cNvPr id="2" name="TextBox 2"/>
          <p:cNvSpPr txBox="1"/>
          <p:nvPr/>
        </p:nvSpPr>
        <p:spPr>
          <a:xfrm>
            <a:off x="533528" y="437949"/>
            <a:ext cx="5943472" cy="816121"/>
          </a:xfrm>
          <a:prstGeom prst="rect">
            <a:avLst/>
          </a:prstGeom>
        </p:spPr>
        <p:txBody>
          <a:bodyPr wrap="square" lIns="0" tIns="0" rIns="0" bIns="0" rtlCol="0" anchor="t">
            <a:spAutoFit/>
          </a:bodyPr>
          <a:lstStyle/>
          <a:p>
            <a:pPr>
              <a:lnSpc>
                <a:spcPts val="6360"/>
              </a:lnSpc>
            </a:pPr>
            <a:r>
              <a:rPr lang="en-US" sz="5300">
                <a:latin typeface="Now"/>
              </a:rPr>
              <a:t>PRECAUÇÕES</a:t>
            </a:r>
          </a:p>
        </p:txBody>
      </p:sp>
      <p:sp>
        <p:nvSpPr>
          <p:cNvPr id="3" name="TextBox 3"/>
          <p:cNvSpPr txBox="1"/>
          <p:nvPr/>
        </p:nvSpPr>
        <p:spPr>
          <a:xfrm>
            <a:off x="10668001" y="799806"/>
            <a:ext cx="7334348" cy="272126"/>
          </a:xfrm>
          <a:prstGeom prst="rect">
            <a:avLst/>
          </a:prstGeom>
        </p:spPr>
        <p:txBody>
          <a:bodyPr wrap="square" lIns="0" tIns="0" rIns="0" bIns="0" rtlCol="0" anchor="t">
            <a:spAutoFit/>
          </a:bodyPr>
          <a:lstStyle/>
          <a:p>
            <a:pPr>
              <a:lnSpc>
                <a:spcPts val="2240"/>
              </a:lnSpc>
            </a:pPr>
            <a:r>
              <a:rPr lang="en-US" sz="1599">
                <a:latin typeface="Now"/>
              </a:rPr>
              <a:t>Módulo 1</a:t>
            </a:r>
            <a:r>
              <a:rPr lang="en-US" sz="1600">
                <a:latin typeface="Now"/>
              </a:rPr>
              <a:t> | </a:t>
            </a:r>
            <a:r>
              <a:rPr lang="pt-BR" sz="1600">
                <a:latin typeface="Now"/>
              </a:rPr>
              <a:t>O PORQUÊ DA IMPORTÂNCIA DE GÊNERO NA CONSERVAÇÃO</a:t>
            </a:r>
            <a:endParaRPr lang="en-US" sz="1600">
              <a:latin typeface="Now"/>
            </a:endParaRPr>
          </a:p>
        </p:txBody>
      </p:sp>
      <p:pic>
        <p:nvPicPr>
          <p:cNvPr id="9" name="Graphic 8" descr="Warning">
            <a:extLst>
              <a:ext uri="{FF2B5EF4-FFF2-40B4-BE49-F238E27FC236}">
                <a16:creationId xmlns:a16="http://schemas.microsoft.com/office/drawing/2014/main" id="{4E7B7A1E-31AF-4000-93AE-781B70C149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34000" y="342900"/>
            <a:ext cx="914400" cy="914400"/>
          </a:xfrm>
          <a:prstGeom prst="rect">
            <a:avLst/>
          </a:prstGeom>
        </p:spPr>
      </p:pic>
      <p:sp>
        <p:nvSpPr>
          <p:cNvPr id="12" name="TextBox 11">
            <a:extLst>
              <a:ext uri="{FF2B5EF4-FFF2-40B4-BE49-F238E27FC236}">
                <a16:creationId xmlns:a16="http://schemas.microsoft.com/office/drawing/2014/main" id="{EA0216A3-4FC5-4A00-8B39-AFE069C1B61A}"/>
              </a:ext>
            </a:extLst>
          </p:cNvPr>
          <p:cNvSpPr txBox="1"/>
          <p:nvPr/>
        </p:nvSpPr>
        <p:spPr>
          <a:xfrm>
            <a:off x="593366" y="2095500"/>
            <a:ext cx="7560034" cy="3862596"/>
          </a:xfrm>
          <a:prstGeom prst="rect">
            <a:avLst/>
          </a:prstGeom>
          <a:noFill/>
        </p:spPr>
        <p:txBody>
          <a:bodyPr wrap="square">
            <a:spAutoFit/>
          </a:bodyPr>
          <a:lstStyle/>
          <a:p>
            <a:pPr algn="r"/>
            <a:r>
              <a:rPr lang="pt-BR" sz="3500">
                <a:latin typeface="Now" panose="020B0604020202020204" charset="0"/>
              </a:rPr>
              <a:t>Um problema comum que surge quando os projetos trabalham para engajar as mulheres é o </a:t>
            </a:r>
            <a:r>
              <a:rPr lang="pt-BR" sz="3500" b="1">
                <a:latin typeface="Now" panose="020B0604020202020204" charset="0"/>
              </a:rPr>
              <a:t>aumento de conflito nas famílias</a:t>
            </a:r>
            <a:r>
              <a:rPr lang="pt-BR" sz="3500">
                <a:latin typeface="Now" panose="020B0604020202020204" charset="0"/>
              </a:rPr>
              <a:t>. </a:t>
            </a:r>
          </a:p>
          <a:p>
            <a:pPr algn="r"/>
            <a:endParaRPr lang="pt-BR" sz="3500">
              <a:latin typeface="Now" panose="020B0604020202020204" charset="0"/>
            </a:endParaRPr>
          </a:p>
          <a:p>
            <a:pPr algn="r"/>
            <a:r>
              <a:rPr lang="pt-BR" sz="3500">
                <a:latin typeface="Now" panose="020B0604020202020204" charset="0"/>
              </a:rPr>
              <a:t>Isso pode ser resultado de:</a:t>
            </a:r>
            <a:endParaRPr lang="en-US" sz="3600">
              <a:latin typeface="Now" panose="020B0604020202020204" charset="0"/>
            </a:endParaRPr>
          </a:p>
        </p:txBody>
      </p:sp>
      <p:sp>
        <p:nvSpPr>
          <p:cNvPr id="14" name="TextBox 13">
            <a:extLst>
              <a:ext uri="{FF2B5EF4-FFF2-40B4-BE49-F238E27FC236}">
                <a16:creationId xmlns:a16="http://schemas.microsoft.com/office/drawing/2014/main" id="{98624DEA-64AE-4825-BB37-1EB270518E55}"/>
              </a:ext>
            </a:extLst>
          </p:cNvPr>
          <p:cNvSpPr txBox="1"/>
          <p:nvPr/>
        </p:nvSpPr>
        <p:spPr>
          <a:xfrm>
            <a:off x="9018314" y="2154853"/>
            <a:ext cx="8984031" cy="4154984"/>
          </a:xfrm>
          <a:prstGeom prst="rect">
            <a:avLst/>
          </a:prstGeom>
          <a:noFill/>
        </p:spPr>
        <p:txBody>
          <a:bodyPr wrap="square">
            <a:spAutoFit/>
          </a:bodyPr>
          <a:lstStyle/>
          <a:p>
            <a:r>
              <a:rPr lang="pt-BR" sz="2400" dirty="0">
                <a:latin typeface="Now" panose="020B0604020202020204" charset="0"/>
              </a:rPr>
              <a:t>Maridos/outros membros da família que não aprovam que suas esposas sejam ativas na comunidade</a:t>
            </a:r>
          </a:p>
          <a:p>
            <a:endParaRPr lang="pt-BR" sz="2400" dirty="0">
              <a:latin typeface="Now" panose="020B0604020202020204" charset="0"/>
            </a:endParaRPr>
          </a:p>
          <a:p>
            <a:r>
              <a:rPr lang="pt-BR" sz="2400" dirty="0">
                <a:latin typeface="Now" panose="020B0604020202020204" charset="0"/>
              </a:rPr>
              <a:t>As esposas não têm tempo suficiente para participar das atividades e cuidar de todas as suas tarefas domésticas/cuidar dos filhos - e há um descontentamento dos maridos/outros membros da família</a:t>
            </a:r>
          </a:p>
          <a:p>
            <a:endParaRPr lang="pt-BR" sz="2400" dirty="0">
              <a:latin typeface="Now" panose="020B0604020202020204" charset="0"/>
            </a:endParaRPr>
          </a:p>
          <a:p>
            <a:r>
              <a:rPr lang="pt-BR" sz="2400" dirty="0">
                <a:latin typeface="Now" panose="020B0604020202020204" charset="0"/>
              </a:rPr>
              <a:t>Desaprovação/fofoca vindo de membros da comunidade sobre as mulheres que se tornam ativas fora de suas famílias</a:t>
            </a:r>
          </a:p>
        </p:txBody>
      </p:sp>
      <p:sp>
        <p:nvSpPr>
          <p:cNvPr id="19" name="TextBox 7">
            <a:extLst>
              <a:ext uri="{FF2B5EF4-FFF2-40B4-BE49-F238E27FC236}">
                <a16:creationId xmlns:a16="http://schemas.microsoft.com/office/drawing/2014/main" id="{B8445A44-20B8-4AE5-A9B7-5083147B47B9}"/>
              </a:ext>
            </a:extLst>
          </p:cNvPr>
          <p:cNvSpPr txBox="1"/>
          <p:nvPr/>
        </p:nvSpPr>
        <p:spPr>
          <a:xfrm>
            <a:off x="2209800" y="7124701"/>
            <a:ext cx="14218612" cy="2796301"/>
          </a:xfrm>
          <a:prstGeom prst="rect">
            <a:avLst/>
          </a:prstGeom>
          <a:noFill/>
        </p:spPr>
        <p:txBody>
          <a:bodyPr wrap="square" lIns="274320" tIns="91440" rIns="274320" bIns="91440" rtlCol="0" anchor="ctr">
            <a:noAutofit/>
          </a:bodyPr>
          <a:lstStyle/>
          <a:p>
            <a:pPr algn="ctr"/>
            <a:r>
              <a:rPr lang="en-US" sz="3000" b="1" u="sng" dirty="0">
                <a:solidFill>
                  <a:srgbClr val="F3722C"/>
                </a:solidFill>
                <a:latin typeface="Now" panose="020B0604020202020204" charset="0"/>
              </a:rPr>
              <a:t>É </a:t>
            </a:r>
            <a:r>
              <a:rPr lang="en-US" sz="3000" b="1" u="sng" dirty="0" err="1">
                <a:solidFill>
                  <a:srgbClr val="F3722C"/>
                </a:solidFill>
                <a:latin typeface="Now" panose="020B0604020202020204" charset="0"/>
              </a:rPr>
              <a:t>extremamente</a:t>
            </a:r>
            <a:r>
              <a:rPr lang="en-US" sz="3000" b="1" u="sng" dirty="0">
                <a:solidFill>
                  <a:srgbClr val="F3722C"/>
                </a:solidFill>
                <a:latin typeface="Now" panose="020B0604020202020204" charset="0"/>
              </a:rPr>
              <a:t> </a:t>
            </a:r>
            <a:r>
              <a:rPr lang="en-US" sz="3000" b="1" u="sng" dirty="0" err="1">
                <a:solidFill>
                  <a:srgbClr val="F3722C"/>
                </a:solidFill>
                <a:latin typeface="Now" panose="020B0604020202020204" charset="0"/>
              </a:rPr>
              <a:t>importante</a:t>
            </a:r>
            <a:r>
              <a:rPr lang="en-US" sz="3000" b="1" u="sng" dirty="0">
                <a:solidFill>
                  <a:srgbClr val="F3722C"/>
                </a:solidFill>
                <a:latin typeface="Now" panose="020B0604020202020204" charset="0"/>
              </a:rPr>
              <a:t>  </a:t>
            </a:r>
          </a:p>
          <a:p>
            <a:pPr algn="ctr"/>
            <a:r>
              <a:rPr lang="pt-BR" sz="3000" dirty="0">
                <a:latin typeface="Now" panose="020B0604020202020204" charset="0"/>
              </a:rPr>
              <a:t>garantir que suas atividades evitem ao máximo isso - por meio de envolvimento de maridos, famílias, e comunidades para ajudá-los a compreender e apoiar o envolvimento das mulheres, além de facilitar a participação das mulheres enquanto mantêm suas atividades domésticas</a:t>
            </a:r>
            <a:endParaRPr lang="en-US" sz="3000" dirty="0">
              <a:latin typeface="Now" panose="020B0604020202020204" charset="0"/>
            </a:endParaRPr>
          </a:p>
        </p:txBody>
      </p:sp>
      <p:sp>
        <p:nvSpPr>
          <p:cNvPr id="13" name="AutoShape 10">
            <a:extLst>
              <a:ext uri="{FF2B5EF4-FFF2-40B4-BE49-F238E27FC236}">
                <a16:creationId xmlns:a16="http://schemas.microsoft.com/office/drawing/2014/main" id="{93DA924D-DDA2-482C-99F8-998747EAC5F4}"/>
              </a:ext>
            </a:extLst>
          </p:cNvPr>
          <p:cNvSpPr/>
          <p:nvPr/>
        </p:nvSpPr>
        <p:spPr>
          <a:xfrm rot="-5400000">
            <a:off x="8283544" y="3978242"/>
            <a:ext cx="1263715" cy="1"/>
          </a:xfrm>
          <a:prstGeom prst="line">
            <a:avLst/>
          </a:prstGeom>
          <a:ln w="34925" cap="rnd">
            <a:solidFill>
              <a:srgbClr val="F9844A"/>
            </a:solidFill>
            <a:prstDash val="sysDot"/>
            <a:headEnd type="none" w="sm" len="sm"/>
            <a:tailEnd type="none" w="sm" len="sm"/>
          </a:ln>
        </p:spPr>
        <p:txBody>
          <a:bodyPr/>
          <a:lstStyle/>
          <a:p>
            <a:endParaRPr lang="en-US"/>
          </a:p>
        </p:txBody>
      </p:sp>
      <p:sp>
        <p:nvSpPr>
          <p:cNvPr id="15" name="AutoShape 10">
            <a:extLst>
              <a:ext uri="{FF2B5EF4-FFF2-40B4-BE49-F238E27FC236}">
                <a16:creationId xmlns:a16="http://schemas.microsoft.com/office/drawing/2014/main" id="{28FE87D0-D5B7-4128-9952-E962D58CD48B}"/>
              </a:ext>
            </a:extLst>
          </p:cNvPr>
          <p:cNvSpPr/>
          <p:nvPr/>
        </p:nvSpPr>
        <p:spPr>
          <a:xfrm rot="-5400000">
            <a:off x="8558732" y="5576367"/>
            <a:ext cx="713335" cy="1"/>
          </a:xfrm>
          <a:prstGeom prst="line">
            <a:avLst/>
          </a:prstGeom>
          <a:ln w="34925" cap="rnd">
            <a:solidFill>
              <a:srgbClr val="F9844A"/>
            </a:solidFill>
            <a:prstDash val="sysDot"/>
            <a:headEnd type="none" w="sm" len="sm"/>
            <a:tailEnd type="none" w="sm" len="sm"/>
          </a:ln>
        </p:spPr>
        <p:txBody>
          <a:bodyPr/>
          <a:lstStyle/>
          <a:p>
            <a:endParaRPr lang="en-US"/>
          </a:p>
        </p:txBody>
      </p:sp>
      <p:sp>
        <p:nvSpPr>
          <p:cNvPr id="16" name="AutoShape 10">
            <a:extLst>
              <a:ext uri="{FF2B5EF4-FFF2-40B4-BE49-F238E27FC236}">
                <a16:creationId xmlns:a16="http://schemas.microsoft.com/office/drawing/2014/main" id="{80064FEA-5AA2-4BE9-961C-88B0ECDBC220}"/>
              </a:ext>
            </a:extLst>
          </p:cNvPr>
          <p:cNvSpPr/>
          <p:nvPr/>
        </p:nvSpPr>
        <p:spPr>
          <a:xfrm rot="-5400000">
            <a:off x="8558732" y="2564034"/>
            <a:ext cx="713335" cy="1"/>
          </a:xfrm>
          <a:prstGeom prst="line">
            <a:avLst/>
          </a:prstGeom>
          <a:ln w="34925" cap="rnd">
            <a:solidFill>
              <a:srgbClr val="F9844A"/>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61648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386502" y="3101605"/>
            <a:ext cx="4069642" cy="1116836"/>
          </a:xfrm>
          <a:prstGeom prst="rect">
            <a:avLst/>
          </a:prstGeom>
          <a:solidFill>
            <a:srgbClr val="F3722C"/>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Now" panose="020B0604020202020204" charset="0"/>
              </a:rPr>
              <a:t>Você precisa pensar sobre:</a:t>
            </a:r>
          </a:p>
        </p:txBody>
      </p:sp>
      <p:sp>
        <p:nvSpPr>
          <p:cNvPr id="12" name="TextBox 11">
            <a:extLst>
              <a:ext uri="{FF2B5EF4-FFF2-40B4-BE49-F238E27FC236}">
                <a16:creationId xmlns:a16="http://schemas.microsoft.com/office/drawing/2014/main" id="{EA0216A3-4FC5-4A00-8B39-AFE069C1B61A}"/>
              </a:ext>
            </a:extLst>
          </p:cNvPr>
          <p:cNvSpPr txBox="1"/>
          <p:nvPr/>
        </p:nvSpPr>
        <p:spPr>
          <a:xfrm>
            <a:off x="2895600" y="1606540"/>
            <a:ext cx="12175511"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0" i="0" u="none" strike="noStrike" kern="1200" cap="none" spc="0" normalizeH="0" baseline="0" noProof="0">
                <a:ln>
                  <a:noFill/>
                </a:ln>
                <a:solidFill>
                  <a:prstClr val="black"/>
                </a:solidFill>
                <a:effectLst/>
                <a:uLnTx/>
                <a:uFillTx/>
                <a:latin typeface="Now" panose="020B0604020202020204" charset="0"/>
              </a:rPr>
              <a:t>Considere a carga adicional que as expectativas do seu projeto podem causar para as mulheres que já estão ocupadas. </a:t>
            </a:r>
            <a:endParaRPr kumimoji="0" lang="en-US" sz="3500" b="1" i="0" u="none" strike="noStrike" kern="1200" cap="none" spc="0" normalizeH="0" baseline="0" noProof="0">
              <a:ln>
                <a:noFill/>
              </a:ln>
              <a:solidFill>
                <a:prstClr val="black"/>
              </a:solidFill>
              <a:effectLst/>
              <a:uLnTx/>
              <a:uFillTx/>
              <a:latin typeface="Now" panose="020B0604020202020204" charset="0"/>
            </a:endParaRPr>
          </a:p>
        </p:txBody>
      </p:sp>
      <p:sp>
        <p:nvSpPr>
          <p:cNvPr id="16" name="AutoShape 10">
            <a:extLst>
              <a:ext uri="{FF2B5EF4-FFF2-40B4-BE49-F238E27FC236}">
                <a16:creationId xmlns:a16="http://schemas.microsoft.com/office/drawing/2014/main" id="{AD54FE66-DF05-4E27-ACBD-699E3927D733}"/>
              </a:ext>
            </a:extLst>
          </p:cNvPr>
          <p:cNvSpPr/>
          <p:nvPr/>
        </p:nvSpPr>
        <p:spPr>
          <a:xfrm rot="-5400000" flipV="1">
            <a:off x="9691430" y="5646959"/>
            <a:ext cx="831063" cy="517"/>
          </a:xfrm>
          <a:prstGeom prst="line">
            <a:avLst/>
          </a:prstGeom>
          <a:ln w="28575" cap="rnd">
            <a:solidFill>
              <a:srgbClr val="FD9D24"/>
            </a:solidFill>
            <a:prstDash val="sysDot"/>
            <a:headEnd type="none" w="sm" len="sm"/>
            <a:tailEnd type="none" w="sm" len="sm"/>
          </a:ln>
        </p:spPr>
        <p:txBody>
          <a:bodyPr/>
          <a:lstStyle/>
          <a:p>
            <a:endParaRPr lang="en-US">
              <a:latin typeface="Now" panose="020B0604020202020204" charset="0"/>
            </a:endParaRPr>
          </a:p>
        </p:txBody>
      </p:sp>
      <p:sp>
        <p:nvSpPr>
          <p:cNvPr id="18" name="TextBox 7">
            <a:extLst>
              <a:ext uri="{FF2B5EF4-FFF2-40B4-BE49-F238E27FC236}">
                <a16:creationId xmlns:a16="http://schemas.microsoft.com/office/drawing/2014/main" id="{65DB17C3-2648-40D1-A432-4EFBAAD121A7}"/>
              </a:ext>
            </a:extLst>
          </p:cNvPr>
          <p:cNvSpPr txBox="1"/>
          <p:nvPr/>
        </p:nvSpPr>
        <p:spPr>
          <a:xfrm>
            <a:off x="2209800" y="7982010"/>
            <a:ext cx="14218612" cy="1938992"/>
          </a:xfrm>
          <a:prstGeom prst="rect">
            <a:avLst/>
          </a:prstGeom>
          <a:noFill/>
        </p:spPr>
        <p:txBody>
          <a:bodyPr wrap="square" lIns="274320" tIns="91440" rIns="274320" bIns="91440" rtlCol="0" anchor="ctr">
            <a:noAutofit/>
          </a:bodyPr>
          <a:lstStyle/>
          <a:p>
            <a:pPr algn="ctr"/>
            <a:r>
              <a:rPr lang="en-US" sz="3000" b="1" u="sng" dirty="0">
                <a:solidFill>
                  <a:srgbClr val="F3722C"/>
                </a:solidFill>
                <a:latin typeface="Now" panose="020B0604020202020204" charset="0"/>
              </a:rPr>
              <a:t>É </a:t>
            </a:r>
            <a:r>
              <a:rPr lang="en-US" sz="3000" b="1" u="sng" dirty="0" err="1">
                <a:solidFill>
                  <a:srgbClr val="F3722C"/>
                </a:solidFill>
                <a:latin typeface="Now" panose="020B0604020202020204" charset="0"/>
              </a:rPr>
              <a:t>extremamente</a:t>
            </a:r>
            <a:r>
              <a:rPr lang="en-US" sz="3000" b="1" u="sng" dirty="0">
                <a:solidFill>
                  <a:srgbClr val="F3722C"/>
                </a:solidFill>
                <a:latin typeface="Now" panose="020B0604020202020204" charset="0"/>
              </a:rPr>
              <a:t> </a:t>
            </a:r>
            <a:r>
              <a:rPr lang="en-US" sz="3000" b="1" u="sng" dirty="0" err="1">
                <a:solidFill>
                  <a:srgbClr val="F3722C"/>
                </a:solidFill>
                <a:latin typeface="Now" panose="020B0604020202020204" charset="0"/>
              </a:rPr>
              <a:t>importante</a:t>
            </a:r>
            <a:r>
              <a:rPr lang="en-US" sz="3000" b="1" u="sng" dirty="0">
                <a:solidFill>
                  <a:srgbClr val="F3722C"/>
                </a:solidFill>
                <a:latin typeface="Now" panose="020B0604020202020204" charset="0"/>
              </a:rPr>
              <a:t> </a:t>
            </a:r>
          </a:p>
          <a:p>
            <a:pPr algn="ctr"/>
            <a:r>
              <a:rPr lang="pt-BR" sz="3000" dirty="0">
                <a:latin typeface="Now" panose="020B0604020202020204" charset="0"/>
              </a:rPr>
              <a:t>garantir que você avalie esses riscos e responsabilidades adicionais e trabalhe com os membros da comunidade para minimizar esses impactos!</a:t>
            </a:r>
            <a:endParaRPr lang="en-US" sz="3000" dirty="0">
              <a:latin typeface="Now" panose="020B0604020202020204" charset="0"/>
            </a:endParaRPr>
          </a:p>
        </p:txBody>
      </p:sp>
      <p:sp>
        <p:nvSpPr>
          <p:cNvPr id="13" name="TextBox 12">
            <a:extLst>
              <a:ext uri="{FF2B5EF4-FFF2-40B4-BE49-F238E27FC236}">
                <a16:creationId xmlns:a16="http://schemas.microsoft.com/office/drawing/2014/main" id="{9A430BEF-EBE6-470C-B3CB-8CB0CB3ED989}"/>
              </a:ext>
            </a:extLst>
          </p:cNvPr>
          <p:cNvSpPr txBox="1"/>
          <p:nvPr/>
        </p:nvSpPr>
        <p:spPr>
          <a:xfrm>
            <a:off x="1329274" y="4381500"/>
            <a:ext cx="6060838" cy="3416320"/>
          </a:xfrm>
          <a:prstGeom prst="rect">
            <a:avLst/>
          </a:prstGeom>
          <a:noFill/>
        </p:spPr>
        <p:txBody>
          <a:bodyPr wrap="square">
            <a:spAutoFit/>
          </a:bodyPr>
          <a:lstStyle/>
          <a:p>
            <a:r>
              <a:rPr lang="pt-BR" sz="2800" dirty="0">
                <a:latin typeface="Now" panose="020B0604020202020204" charset="0"/>
              </a:rPr>
              <a:t>Como seu projeto adiciona responsabilidades às vidas dos participantes </a:t>
            </a:r>
          </a:p>
          <a:p>
            <a:r>
              <a:rPr lang="pt-BR" sz="2200" dirty="0">
                <a:latin typeface="Now" panose="020B0604020202020204" charset="0"/>
              </a:rPr>
              <a:t>por exemplo, muitas vezes esperase que as mulheres preparem a comida para as reuniões ou eventos do projeto; todos os participantes precisam reservar tempo para comparecer nas reuniões ou eventos, treinamentos, etc.</a:t>
            </a:r>
            <a:endParaRPr lang="en-US" sz="2200" dirty="0">
              <a:latin typeface="Now" panose="020B0604020202020204" charset="0"/>
            </a:endParaRPr>
          </a:p>
        </p:txBody>
      </p:sp>
      <p:sp>
        <p:nvSpPr>
          <p:cNvPr id="19" name="TextBox 18">
            <a:extLst>
              <a:ext uri="{FF2B5EF4-FFF2-40B4-BE49-F238E27FC236}">
                <a16:creationId xmlns:a16="http://schemas.microsoft.com/office/drawing/2014/main" id="{6D0216F4-4D27-474C-9F8B-DB2DEFD06922}"/>
              </a:ext>
            </a:extLst>
          </p:cNvPr>
          <p:cNvSpPr txBox="1"/>
          <p:nvPr/>
        </p:nvSpPr>
        <p:spPr>
          <a:xfrm>
            <a:off x="7668948" y="4457800"/>
            <a:ext cx="4752281" cy="3077766"/>
          </a:xfrm>
          <a:prstGeom prst="rect">
            <a:avLst/>
          </a:prstGeom>
          <a:noFill/>
        </p:spPr>
        <p:txBody>
          <a:bodyPr wrap="square">
            <a:spAutoFit/>
          </a:bodyPr>
          <a:lstStyle/>
          <a:p>
            <a:r>
              <a:rPr lang="pt-BR" sz="2800">
                <a:latin typeface="Now" panose="020B0604020202020204" charset="0"/>
              </a:rPr>
              <a:t>Como seu projeto pode adicionar risco às vidas dos suas participantes </a:t>
            </a:r>
            <a:r>
              <a:rPr lang="pt-BR" sz="2200">
                <a:latin typeface="Now" panose="020B0604020202020204" charset="0"/>
              </a:rPr>
              <a:t>por exemplo, risco de ser punido por se manifestar contra projetos governamentais; riscos de segurança relacionado a viagens; etc</a:t>
            </a:r>
            <a:r>
              <a:rPr lang="es-ES" sz="2200">
                <a:latin typeface="Now" panose="020B0604020202020204" charset="0"/>
              </a:rPr>
              <a:t>.</a:t>
            </a:r>
            <a:endParaRPr lang="en-US" sz="2200">
              <a:latin typeface="Now" panose="020B0604020202020204" charset="0"/>
            </a:endParaRPr>
          </a:p>
        </p:txBody>
      </p:sp>
      <p:sp>
        <p:nvSpPr>
          <p:cNvPr id="20" name="TextBox 19">
            <a:extLst>
              <a:ext uri="{FF2B5EF4-FFF2-40B4-BE49-F238E27FC236}">
                <a16:creationId xmlns:a16="http://schemas.microsoft.com/office/drawing/2014/main" id="{FA67AF32-F9F1-4080-8E86-BB6A32C80A5C}"/>
              </a:ext>
            </a:extLst>
          </p:cNvPr>
          <p:cNvSpPr txBox="1"/>
          <p:nvPr/>
        </p:nvSpPr>
        <p:spPr>
          <a:xfrm>
            <a:off x="12776265" y="4441934"/>
            <a:ext cx="5283135" cy="2677656"/>
          </a:xfrm>
          <a:prstGeom prst="rect">
            <a:avLst/>
          </a:prstGeom>
          <a:noFill/>
        </p:spPr>
        <p:txBody>
          <a:bodyPr wrap="square">
            <a:spAutoFit/>
          </a:bodyPr>
          <a:lstStyle/>
          <a:p>
            <a:r>
              <a:rPr lang="pt-BR" sz="2800">
                <a:latin typeface="Now" panose="020B0604020202020204" charset="0"/>
              </a:rPr>
              <a:t>Se o seu projeto apoia mulheres (e outros participantes!) e faz com que essas responsabilidades e riscos adicionais se tornem insignificantes e manejáveis</a:t>
            </a:r>
            <a:endParaRPr lang="en-US" sz="2800">
              <a:latin typeface="Now" panose="020B0604020202020204" charset="0"/>
            </a:endParaRPr>
          </a:p>
        </p:txBody>
      </p:sp>
      <p:sp>
        <p:nvSpPr>
          <p:cNvPr id="23" name="AutoShape 10">
            <a:extLst>
              <a:ext uri="{FF2B5EF4-FFF2-40B4-BE49-F238E27FC236}">
                <a16:creationId xmlns:a16="http://schemas.microsoft.com/office/drawing/2014/main" id="{22EFA0A4-50AA-4829-A948-AAEE3E845DC5}"/>
              </a:ext>
            </a:extLst>
          </p:cNvPr>
          <p:cNvSpPr/>
          <p:nvPr/>
        </p:nvSpPr>
        <p:spPr>
          <a:xfrm rot="-5400000">
            <a:off x="413719" y="5328365"/>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4" name="AutoShape 10">
            <a:extLst>
              <a:ext uri="{FF2B5EF4-FFF2-40B4-BE49-F238E27FC236}">
                <a16:creationId xmlns:a16="http://schemas.microsoft.com/office/drawing/2014/main" id="{0961046D-4DD7-45BE-8CA0-6AFAEAAC995A}"/>
              </a:ext>
            </a:extLst>
          </p:cNvPr>
          <p:cNvSpPr/>
          <p:nvPr/>
        </p:nvSpPr>
        <p:spPr>
          <a:xfrm rot="-5400000">
            <a:off x="6738949" y="5393174"/>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5" name="AutoShape 10">
            <a:extLst>
              <a:ext uri="{FF2B5EF4-FFF2-40B4-BE49-F238E27FC236}">
                <a16:creationId xmlns:a16="http://schemas.microsoft.com/office/drawing/2014/main" id="{EA8C405F-1EC2-4E68-A838-4BC54A70BC7B}"/>
              </a:ext>
            </a:extLst>
          </p:cNvPr>
          <p:cNvSpPr/>
          <p:nvPr/>
        </p:nvSpPr>
        <p:spPr>
          <a:xfrm rot="-5400000">
            <a:off x="11919290" y="5328365"/>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2" name="TextBox 3">
            <a:extLst>
              <a:ext uri="{FF2B5EF4-FFF2-40B4-BE49-F238E27FC236}">
                <a16:creationId xmlns:a16="http://schemas.microsoft.com/office/drawing/2014/main" id="{CE024C23-523A-411B-A591-86E4D5A88ACB}"/>
              </a:ext>
            </a:extLst>
          </p:cNvPr>
          <p:cNvSpPr txBox="1"/>
          <p:nvPr/>
        </p:nvSpPr>
        <p:spPr>
          <a:xfrm>
            <a:off x="10668001" y="799806"/>
            <a:ext cx="7334348" cy="272126"/>
          </a:xfrm>
          <a:prstGeom prst="rect">
            <a:avLst/>
          </a:prstGeom>
        </p:spPr>
        <p:txBody>
          <a:bodyPr wrap="square" lIns="0" tIns="0" rIns="0" bIns="0" rtlCol="0" anchor="t">
            <a:spAutoFit/>
          </a:bodyPr>
          <a:lstStyle/>
          <a:p>
            <a:pPr>
              <a:lnSpc>
                <a:spcPts val="2240"/>
              </a:lnSpc>
            </a:pPr>
            <a:r>
              <a:rPr lang="en-US" sz="1599">
                <a:latin typeface="Now"/>
              </a:rPr>
              <a:t>Módulo 1</a:t>
            </a:r>
            <a:r>
              <a:rPr lang="en-US" sz="1600">
                <a:latin typeface="Now"/>
              </a:rPr>
              <a:t> | </a:t>
            </a:r>
            <a:r>
              <a:rPr lang="pt-BR" sz="1600">
                <a:latin typeface="Now"/>
              </a:rPr>
              <a:t>O PORQUÊ DA IMPORTÂNCIA DE GÊNERO NA CONSERVAÇÃO</a:t>
            </a:r>
            <a:endParaRPr lang="en-US" sz="1600">
              <a:latin typeface="Now"/>
            </a:endParaRPr>
          </a:p>
        </p:txBody>
      </p:sp>
      <p:sp>
        <p:nvSpPr>
          <p:cNvPr id="26" name="TextBox 2">
            <a:extLst>
              <a:ext uri="{FF2B5EF4-FFF2-40B4-BE49-F238E27FC236}">
                <a16:creationId xmlns:a16="http://schemas.microsoft.com/office/drawing/2014/main" id="{9EF03210-B99D-4A0E-917E-605A5ED5481F}"/>
              </a:ext>
            </a:extLst>
          </p:cNvPr>
          <p:cNvSpPr txBox="1"/>
          <p:nvPr/>
        </p:nvSpPr>
        <p:spPr>
          <a:xfrm>
            <a:off x="533528" y="437949"/>
            <a:ext cx="5943472" cy="816121"/>
          </a:xfrm>
          <a:prstGeom prst="rect">
            <a:avLst/>
          </a:prstGeom>
        </p:spPr>
        <p:txBody>
          <a:bodyPr wrap="square" lIns="0" tIns="0" rIns="0" bIns="0" rtlCol="0" anchor="t">
            <a:spAutoFit/>
          </a:bodyPr>
          <a:lstStyle/>
          <a:p>
            <a:pPr>
              <a:lnSpc>
                <a:spcPts val="6360"/>
              </a:lnSpc>
            </a:pPr>
            <a:r>
              <a:rPr lang="en-US" sz="5300">
                <a:latin typeface="Now"/>
              </a:rPr>
              <a:t>PRECAUÇÕES</a:t>
            </a:r>
          </a:p>
        </p:txBody>
      </p:sp>
      <p:pic>
        <p:nvPicPr>
          <p:cNvPr id="27" name="Graphic 26" descr="Warning">
            <a:extLst>
              <a:ext uri="{FF2B5EF4-FFF2-40B4-BE49-F238E27FC236}">
                <a16:creationId xmlns:a16="http://schemas.microsoft.com/office/drawing/2014/main" id="{421C1300-F5BD-4871-A233-58EBB1CD8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34000" y="342900"/>
            <a:ext cx="914400" cy="914400"/>
          </a:xfrm>
          <a:prstGeom prst="rect">
            <a:avLst/>
          </a:prstGeom>
        </p:spPr>
      </p:pic>
    </p:spTree>
    <p:extLst>
      <p:ext uri="{BB962C8B-B14F-4D97-AF65-F5344CB8AC3E}">
        <p14:creationId xmlns:p14="http://schemas.microsoft.com/office/powerpoint/2010/main" val="351324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39092-6AD9-45EC-935A-E169F04483A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87" y="0"/>
            <a:ext cx="18284626" cy="10287000"/>
          </a:xfrm>
          <a:prstGeom prst="rect">
            <a:avLst/>
          </a:prstGeom>
        </p:spPr>
      </p:pic>
      <p:sp>
        <p:nvSpPr>
          <p:cNvPr id="17" name="Rectangle 16">
            <a:extLst>
              <a:ext uri="{FF2B5EF4-FFF2-40B4-BE49-F238E27FC236}">
                <a16:creationId xmlns:a16="http://schemas.microsoft.com/office/drawing/2014/main" id="{9B7EF167-93C3-444E-927A-6E654B05B4EC}"/>
              </a:ext>
            </a:extLst>
          </p:cNvPr>
          <p:cNvSpPr/>
          <p:nvPr/>
        </p:nvSpPr>
        <p:spPr>
          <a:xfrm flipH="1">
            <a:off x="-1687" y="0"/>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5">
            <a:extLst>
              <a:ext uri="{FF2B5EF4-FFF2-40B4-BE49-F238E27FC236}">
                <a16:creationId xmlns:a16="http://schemas.microsoft.com/office/drawing/2014/main" id="{8F2C3533-D1BC-4973-834C-5007F619D87B}"/>
              </a:ext>
            </a:extLst>
          </p:cNvPr>
          <p:cNvSpPr/>
          <p:nvPr/>
        </p:nvSpPr>
        <p:spPr>
          <a:xfrm rot="5400000">
            <a:off x="7342023" y="7820155"/>
            <a:ext cx="3485889" cy="0"/>
          </a:xfrm>
          <a:prstGeom prst="line">
            <a:avLst/>
          </a:prstGeom>
          <a:ln w="41275" cap="rnd">
            <a:solidFill>
              <a:srgbClr val="94D2BD"/>
            </a:solidFill>
            <a:prstDash val="sysDot"/>
            <a:headEnd type="none" w="sm" len="sm"/>
            <a:tailEnd type="none" w="sm" len="sm"/>
          </a:ln>
        </p:spPr>
      </p:sp>
      <p:sp>
        <p:nvSpPr>
          <p:cNvPr id="20" name="TextBox 17">
            <a:extLst>
              <a:ext uri="{FF2B5EF4-FFF2-40B4-BE49-F238E27FC236}">
                <a16:creationId xmlns:a16="http://schemas.microsoft.com/office/drawing/2014/main" id="{D06C0787-8377-4C7C-82BA-DEBD91C6EF41}"/>
              </a:ext>
            </a:extLst>
          </p:cNvPr>
          <p:cNvSpPr txBox="1"/>
          <p:nvPr/>
        </p:nvSpPr>
        <p:spPr>
          <a:xfrm>
            <a:off x="1417127" y="7199002"/>
            <a:ext cx="6360160" cy="2077630"/>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4" name="TextBox 4"/>
          <p:cNvSpPr txBox="1"/>
          <p:nvPr/>
        </p:nvSpPr>
        <p:spPr>
          <a:xfrm>
            <a:off x="298834" y="6210300"/>
            <a:ext cx="8596746" cy="3046988"/>
          </a:xfrm>
          <a:prstGeom prst="rect">
            <a:avLst/>
          </a:prstGeom>
          <a:noFill/>
        </p:spPr>
        <p:txBody>
          <a:bodyPr wrap="square" lIns="0" tIns="0" rIns="0" bIns="0" rtlCol="0" anchor="t">
            <a:spAutoFit/>
          </a:bodyPr>
          <a:lstStyle/>
          <a:p>
            <a:pPr algn="ctr">
              <a:spcBef>
                <a:spcPct val="0"/>
              </a:spcBef>
            </a:pPr>
            <a:r>
              <a:rPr lang="pt-BR" sz="3300">
                <a:solidFill>
                  <a:srgbClr val="FFFFFF"/>
                </a:solidFill>
                <a:latin typeface="Now"/>
              </a:rPr>
              <a:t>Trabalhar com questões </a:t>
            </a:r>
          </a:p>
          <a:p>
            <a:pPr algn="ctr">
              <a:spcBef>
                <a:spcPct val="0"/>
              </a:spcBef>
            </a:pPr>
            <a:r>
              <a:rPr lang="pt-BR" sz="3300">
                <a:solidFill>
                  <a:srgbClr val="FFFFFF"/>
                </a:solidFill>
                <a:latin typeface="Now"/>
              </a:rPr>
              <a:t>de gênero requer </a:t>
            </a:r>
          </a:p>
          <a:p>
            <a:pPr algn="ctr">
              <a:spcBef>
                <a:spcPct val="0"/>
              </a:spcBef>
            </a:pPr>
            <a:r>
              <a:rPr lang="pt-BR" sz="3300" b="1">
                <a:solidFill>
                  <a:srgbClr val="FFFFFF"/>
                </a:solidFill>
                <a:latin typeface="Now"/>
              </a:rPr>
              <a:t>confiança</a:t>
            </a:r>
          </a:p>
          <a:p>
            <a:pPr algn="ctr">
              <a:spcBef>
                <a:spcPct val="0"/>
              </a:spcBef>
            </a:pPr>
            <a:r>
              <a:rPr lang="pt-BR" sz="3300" b="1">
                <a:solidFill>
                  <a:srgbClr val="FFFFFF"/>
                </a:solidFill>
                <a:latin typeface="Now"/>
              </a:rPr>
              <a:t>sensibilidade</a:t>
            </a:r>
          </a:p>
          <a:p>
            <a:pPr algn="ctr">
              <a:spcBef>
                <a:spcPct val="0"/>
              </a:spcBef>
            </a:pPr>
            <a:r>
              <a:rPr lang="pt-BR" sz="3300" b="1">
                <a:solidFill>
                  <a:srgbClr val="FFFFFF"/>
                </a:solidFill>
                <a:latin typeface="Now"/>
              </a:rPr>
              <a:t>monitoramento de impactos</a:t>
            </a:r>
          </a:p>
          <a:p>
            <a:pPr algn="ctr">
              <a:spcBef>
                <a:spcPct val="0"/>
              </a:spcBef>
            </a:pPr>
            <a:r>
              <a:rPr lang="pt-BR" sz="3300">
                <a:solidFill>
                  <a:srgbClr val="FFFFFF"/>
                </a:solidFill>
                <a:latin typeface="Now"/>
              </a:rPr>
              <a:t>e </a:t>
            </a:r>
            <a:r>
              <a:rPr lang="pt-BR" sz="3300" b="1">
                <a:solidFill>
                  <a:srgbClr val="FFFFFF"/>
                </a:solidFill>
                <a:latin typeface="Now"/>
              </a:rPr>
              <a:t>tempo</a:t>
            </a:r>
            <a:endParaRPr lang="en-US" sz="3600" b="1">
              <a:solidFill>
                <a:srgbClr val="FFFFFF"/>
              </a:solidFill>
              <a:latin typeface="Now"/>
            </a:endParaRPr>
          </a:p>
        </p:txBody>
      </p:sp>
      <p:sp>
        <p:nvSpPr>
          <p:cNvPr id="21" name="TextBox 17">
            <a:extLst>
              <a:ext uri="{FF2B5EF4-FFF2-40B4-BE49-F238E27FC236}">
                <a16:creationId xmlns:a16="http://schemas.microsoft.com/office/drawing/2014/main" id="{DC9A7C8F-F70D-463B-A5F5-BBCF2EB89A51}"/>
              </a:ext>
            </a:extLst>
          </p:cNvPr>
          <p:cNvSpPr txBox="1"/>
          <p:nvPr/>
        </p:nvSpPr>
        <p:spPr>
          <a:xfrm>
            <a:off x="11368696" y="6779022"/>
            <a:ext cx="4778483" cy="66267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6" name="TextBox 4">
            <a:extLst>
              <a:ext uri="{FF2B5EF4-FFF2-40B4-BE49-F238E27FC236}">
                <a16:creationId xmlns:a16="http://schemas.microsoft.com/office/drawing/2014/main" id="{AB065074-E920-4EAB-9467-6EDE74A2D5DA}"/>
              </a:ext>
            </a:extLst>
          </p:cNvPr>
          <p:cNvSpPr txBox="1"/>
          <p:nvPr/>
        </p:nvSpPr>
        <p:spPr>
          <a:xfrm>
            <a:off x="9525000" y="6362700"/>
            <a:ext cx="8266159" cy="2970043"/>
          </a:xfrm>
          <a:prstGeom prst="rect">
            <a:avLst/>
          </a:prstGeom>
          <a:noFill/>
        </p:spPr>
        <p:txBody>
          <a:bodyPr wrap="square" lIns="0" tIns="0" rIns="0" bIns="0" rtlCol="0" anchor="ctr">
            <a:noAutofit/>
          </a:bodyPr>
          <a:lstStyle/>
          <a:p>
            <a:pPr algn="ctr">
              <a:spcBef>
                <a:spcPct val="0"/>
              </a:spcBef>
            </a:pPr>
            <a:r>
              <a:rPr lang="pt-BR" sz="3300">
                <a:solidFill>
                  <a:srgbClr val="FFFFFF"/>
                </a:solidFill>
                <a:latin typeface="Now"/>
              </a:rPr>
              <a:t>Pode se beneficiar da </a:t>
            </a:r>
          </a:p>
          <a:p>
            <a:pPr algn="ctr">
              <a:spcBef>
                <a:spcPct val="0"/>
              </a:spcBef>
            </a:pPr>
            <a:r>
              <a:rPr lang="pt-BR" sz="3300" b="1">
                <a:solidFill>
                  <a:srgbClr val="FFFFFF"/>
                </a:solidFill>
                <a:latin typeface="Now"/>
              </a:rPr>
              <a:t>colaboração </a:t>
            </a:r>
          </a:p>
          <a:p>
            <a:pPr algn="ctr">
              <a:spcBef>
                <a:spcPct val="0"/>
              </a:spcBef>
            </a:pPr>
            <a:r>
              <a:rPr lang="pt-BR" sz="3300">
                <a:solidFill>
                  <a:srgbClr val="FFFFFF"/>
                </a:solidFill>
                <a:latin typeface="Now"/>
              </a:rPr>
              <a:t>com organizações que enfocam nos direitos das mulheres, o desenvolvimento comunitário, a ajuda humanitária, etc.</a:t>
            </a:r>
            <a:endParaRPr lang="en-US" sz="3300">
              <a:solidFill>
                <a:srgbClr val="FFFFFF"/>
              </a:solidFill>
              <a:latin typeface="Now"/>
            </a:endParaRPr>
          </a:p>
        </p:txBody>
      </p:sp>
      <p:sp>
        <p:nvSpPr>
          <p:cNvPr id="22" name="TextBox 4">
            <a:extLst>
              <a:ext uri="{FF2B5EF4-FFF2-40B4-BE49-F238E27FC236}">
                <a16:creationId xmlns:a16="http://schemas.microsoft.com/office/drawing/2014/main" id="{3D950F62-0B95-4E67-9AEA-6C893B3A2889}"/>
              </a:ext>
            </a:extLst>
          </p:cNvPr>
          <p:cNvSpPr txBox="1"/>
          <p:nvPr/>
        </p:nvSpPr>
        <p:spPr>
          <a:xfrm>
            <a:off x="285652" y="202926"/>
            <a:ext cx="6724748" cy="851515"/>
          </a:xfrm>
          <a:prstGeom prst="rect">
            <a:avLst/>
          </a:prstGeom>
        </p:spPr>
        <p:txBody>
          <a:bodyPr wrap="square" lIns="0" tIns="0" rIns="0" bIns="0" rtlCol="0" anchor="t">
            <a:spAutoFit/>
          </a:bodyPr>
          <a:lstStyle/>
          <a:p>
            <a:pPr>
              <a:lnSpc>
                <a:spcPts val="2240"/>
              </a:lnSpc>
            </a:pPr>
            <a:r>
              <a:rPr lang="pt-BR" sz="2000" dirty="0">
                <a:solidFill>
                  <a:srgbClr val="FFFFFF"/>
                </a:solidFill>
                <a:latin typeface="Now"/>
              </a:rPr>
              <a:t>Reflexão do grupo da Pesca Comunitária sobre as atividades de conservação no Camboja.</a:t>
            </a:r>
          </a:p>
          <a:p>
            <a:pPr>
              <a:lnSpc>
                <a:spcPts val="2240"/>
              </a:lnSpc>
            </a:pPr>
            <a:r>
              <a:rPr lang="en-US" sz="2000" dirty="0">
                <a:solidFill>
                  <a:srgbClr val="FFFFFF"/>
                </a:solidFill>
                <a:latin typeface="Now"/>
              </a:rPr>
              <a:t>© </a:t>
            </a:r>
            <a:r>
              <a:rPr lang="en-US" sz="2000" dirty="0" err="1">
                <a:solidFill>
                  <a:srgbClr val="FFFFFF"/>
                </a:solidFill>
                <a:latin typeface="Now"/>
              </a:rPr>
              <a:t>Layhim</a:t>
            </a:r>
            <a:r>
              <a:rPr lang="en-US" sz="2000" dirty="0">
                <a:solidFill>
                  <a:srgbClr val="FFFFFF"/>
                </a:solidFill>
                <a:latin typeface="Now"/>
              </a:rPr>
              <a:t> Vann, CI</a:t>
            </a:r>
          </a:p>
        </p:txBody>
      </p:sp>
      <p:sp>
        <p:nvSpPr>
          <p:cNvPr id="12" name="TextBox 3">
            <a:extLst>
              <a:ext uri="{FF2B5EF4-FFF2-40B4-BE49-F238E27FC236}">
                <a16:creationId xmlns:a16="http://schemas.microsoft.com/office/drawing/2014/main" id="{84F339C5-9363-46A6-8939-FF8EE46CBE08}"/>
              </a:ext>
            </a:extLst>
          </p:cNvPr>
          <p:cNvSpPr txBox="1"/>
          <p:nvPr/>
        </p:nvSpPr>
        <p:spPr>
          <a:xfrm>
            <a:off x="10744200" y="799806"/>
            <a:ext cx="7543799"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extLst>
      <p:ext uri="{BB962C8B-B14F-4D97-AF65-F5344CB8AC3E}">
        <p14:creationId xmlns:p14="http://schemas.microsoft.com/office/powerpoint/2010/main" val="2619395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32AF8-94A7-4294-A262-28BB2800896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87" y="0"/>
            <a:ext cx="18284626" cy="10287000"/>
          </a:xfrm>
          <a:prstGeom prst="rect">
            <a:avLst/>
          </a:prstGeom>
        </p:spPr>
      </p:pic>
      <p:sp>
        <p:nvSpPr>
          <p:cNvPr id="17" name="Rectangle 16">
            <a:extLst>
              <a:ext uri="{FF2B5EF4-FFF2-40B4-BE49-F238E27FC236}">
                <a16:creationId xmlns:a16="http://schemas.microsoft.com/office/drawing/2014/main" id="{9B7EF167-93C3-444E-927A-6E654B05B4EC}"/>
              </a:ext>
            </a:extLst>
          </p:cNvPr>
          <p:cNvSpPr/>
          <p:nvPr/>
        </p:nvSpPr>
        <p:spPr>
          <a:xfrm flipH="1">
            <a:off x="0" y="-110813"/>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7">
            <a:extLst>
              <a:ext uri="{FF2B5EF4-FFF2-40B4-BE49-F238E27FC236}">
                <a16:creationId xmlns:a16="http://schemas.microsoft.com/office/drawing/2014/main" id="{3A9F8526-6762-463C-BFF6-CC5E2A120F75}"/>
              </a:ext>
            </a:extLst>
          </p:cNvPr>
          <p:cNvSpPr txBox="1"/>
          <p:nvPr/>
        </p:nvSpPr>
        <p:spPr>
          <a:xfrm>
            <a:off x="804902" y="5032687"/>
            <a:ext cx="81104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2" name="TextBox 4">
            <a:extLst>
              <a:ext uri="{FF2B5EF4-FFF2-40B4-BE49-F238E27FC236}">
                <a16:creationId xmlns:a16="http://schemas.microsoft.com/office/drawing/2014/main" id="{2FED43B4-BD91-49AA-B1C0-AD422C83C082}"/>
              </a:ext>
            </a:extLst>
          </p:cNvPr>
          <p:cNvSpPr txBox="1"/>
          <p:nvPr/>
        </p:nvSpPr>
        <p:spPr>
          <a:xfrm>
            <a:off x="1371600" y="5372100"/>
            <a:ext cx="7239000" cy="3910622"/>
          </a:xfrm>
          <a:prstGeom prst="rect">
            <a:avLst/>
          </a:prstGeom>
        </p:spPr>
        <p:txBody>
          <a:bodyPr wrap="square" lIns="0" tIns="0" rIns="0" bIns="0" rtlCol="0" anchor="t">
            <a:spAutoFit/>
          </a:bodyPr>
          <a:lstStyle/>
          <a:p>
            <a:pPr algn="r">
              <a:lnSpc>
                <a:spcPts val="4199"/>
              </a:lnSpc>
              <a:spcAft>
                <a:spcPts val="1200"/>
              </a:spcAft>
            </a:pPr>
            <a:r>
              <a:rPr lang="pt-BR" sz="3200" dirty="0">
                <a:solidFill>
                  <a:srgbClr val="FFFFFF"/>
                </a:solidFill>
                <a:latin typeface="Now" panose="020B0604020202020204" charset="0"/>
              </a:rPr>
              <a:t>Requer </a:t>
            </a:r>
            <a:r>
              <a:rPr lang="pt-BR" sz="3200" b="1" dirty="0">
                <a:solidFill>
                  <a:srgbClr val="FFFFFF"/>
                </a:solidFill>
                <a:latin typeface="Now" panose="020B0604020202020204" charset="0"/>
              </a:rPr>
              <a:t>um grande esforço </a:t>
            </a:r>
            <a:r>
              <a:rPr lang="pt-BR" sz="3200" dirty="0">
                <a:solidFill>
                  <a:srgbClr val="FFFFFF"/>
                </a:solidFill>
                <a:latin typeface="Now" panose="020B0604020202020204" charset="0"/>
              </a:rPr>
              <a:t>trabalhar com questões de gênero em sua organização, projeto, comunidades focais e posições de influência.</a:t>
            </a:r>
          </a:p>
          <a:p>
            <a:pPr algn="r">
              <a:lnSpc>
                <a:spcPts val="4199"/>
              </a:lnSpc>
              <a:spcAft>
                <a:spcPts val="1200"/>
              </a:spcAft>
            </a:pPr>
            <a:r>
              <a:rPr lang="pt-BR" sz="3200" u="sng" dirty="0">
                <a:solidFill>
                  <a:srgbClr val="FFFFFF"/>
                </a:solidFill>
                <a:latin typeface="Now" panose="020B0604020202020204" charset="0"/>
              </a:rPr>
              <a:t>Isso exigirá mais do que um pequena fonte de financiamento!</a:t>
            </a:r>
            <a:r>
              <a:rPr lang="pt-BR" sz="3200" dirty="0">
                <a:solidFill>
                  <a:srgbClr val="FFFFFF"/>
                </a:solidFill>
                <a:latin typeface="Now" panose="020B0604020202020204" charset="0"/>
              </a:rPr>
              <a:t> </a:t>
            </a:r>
            <a:endParaRPr lang="en-US" sz="3200" u="sng" dirty="0">
              <a:solidFill>
                <a:srgbClr val="FFFFFF"/>
              </a:solidFill>
              <a:latin typeface="Now" panose="020B0604020202020204" charset="0"/>
            </a:endParaRPr>
          </a:p>
        </p:txBody>
      </p:sp>
      <p:sp>
        <p:nvSpPr>
          <p:cNvPr id="24" name="TextBox 17">
            <a:extLst>
              <a:ext uri="{FF2B5EF4-FFF2-40B4-BE49-F238E27FC236}">
                <a16:creationId xmlns:a16="http://schemas.microsoft.com/office/drawing/2014/main" id="{7AD103A2-ADC7-4DE9-8756-DE8F4C76951D}"/>
              </a:ext>
            </a:extLst>
          </p:cNvPr>
          <p:cNvSpPr txBox="1"/>
          <p:nvPr/>
        </p:nvSpPr>
        <p:spPr>
          <a:xfrm>
            <a:off x="9144000" y="5032687"/>
            <a:ext cx="83390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4" name="TextBox 4">
            <a:extLst>
              <a:ext uri="{FF2B5EF4-FFF2-40B4-BE49-F238E27FC236}">
                <a16:creationId xmlns:a16="http://schemas.microsoft.com/office/drawing/2014/main" id="{8D3C75B5-0641-45DF-896A-B9C07511F1A0}"/>
              </a:ext>
            </a:extLst>
          </p:cNvPr>
          <p:cNvSpPr txBox="1"/>
          <p:nvPr/>
        </p:nvSpPr>
        <p:spPr>
          <a:xfrm>
            <a:off x="9296400" y="5124450"/>
            <a:ext cx="8034298" cy="4034181"/>
          </a:xfrm>
          <a:prstGeom prst="rect">
            <a:avLst/>
          </a:prstGeom>
        </p:spPr>
        <p:txBody>
          <a:bodyPr wrap="square" lIns="0" tIns="0" rIns="0" bIns="0" rtlCol="0" anchor="t">
            <a:spAutoFit/>
          </a:bodyPr>
          <a:lstStyle/>
          <a:p>
            <a:pPr>
              <a:lnSpc>
                <a:spcPts val="4199"/>
              </a:lnSpc>
              <a:spcAft>
                <a:spcPts val="1200"/>
              </a:spcAft>
            </a:pPr>
            <a:r>
              <a:rPr lang="pt-BR" sz="2400">
                <a:solidFill>
                  <a:srgbClr val="FFFFFF"/>
                </a:solidFill>
                <a:latin typeface="Now" panose="020B0604020202020204" charset="0"/>
              </a:rPr>
              <a:t> Então:</a:t>
            </a:r>
          </a:p>
          <a:p>
            <a:pPr marL="457200" indent="-457200">
              <a:lnSpc>
                <a:spcPts val="4199"/>
              </a:lnSpc>
              <a:spcAft>
                <a:spcPts val="1200"/>
              </a:spcAft>
              <a:buFont typeface="+mj-lt"/>
              <a:buAutoNum type="alphaLcParenR"/>
            </a:pPr>
            <a:r>
              <a:rPr lang="pt-BR" sz="2400">
                <a:solidFill>
                  <a:srgbClr val="FFFFFF"/>
                </a:solidFill>
                <a:latin typeface="Now" panose="020B0604020202020204" charset="0"/>
              </a:rPr>
              <a:t>Verifique de que cada projeto incorpore a igualdade de gênero como uma meta para as atividades do projeto, e</a:t>
            </a:r>
          </a:p>
          <a:p>
            <a:pPr marL="457200" indent="-457200">
              <a:lnSpc>
                <a:spcPts val="4199"/>
              </a:lnSpc>
              <a:spcAft>
                <a:spcPts val="1200"/>
              </a:spcAft>
              <a:buFont typeface="+mj-lt"/>
              <a:buAutoNum type="alphaLcParenR"/>
            </a:pPr>
            <a:r>
              <a:rPr lang="pt-BR" sz="2400">
                <a:solidFill>
                  <a:srgbClr val="FFFFFF"/>
                </a:solidFill>
                <a:latin typeface="Now" panose="020B0604020202020204" charset="0"/>
              </a:rPr>
              <a:t>Trabalhe para coordenar as metas, estratégias, e atividades com respeito à igualdade de gênero em diferentes projetos ao longo do tempo</a:t>
            </a:r>
          </a:p>
        </p:txBody>
      </p:sp>
      <p:sp>
        <p:nvSpPr>
          <p:cNvPr id="20" name="TextBox 3">
            <a:extLst>
              <a:ext uri="{FF2B5EF4-FFF2-40B4-BE49-F238E27FC236}">
                <a16:creationId xmlns:a16="http://schemas.microsoft.com/office/drawing/2014/main" id="{CC9D1659-C5F7-4ACC-A1E0-C6EB80BF49DC}"/>
              </a:ext>
            </a:extLst>
          </p:cNvPr>
          <p:cNvSpPr txBox="1"/>
          <p:nvPr/>
        </p:nvSpPr>
        <p:spPr>
          <a:xfrm>
            <a:off x="10744200" y="799806"/>
            <a:ext cx="7538883"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pt-BR" sz="1600">
                <a:solidFill>
                  <a:srgbClr val="FFFFFF"/>
                </a:solidFill>
                <a:latin typeface="Now"/>
              </a:rPr>
              <a:t>O PORQUÊ DA IMPORTÂNCIA DE GÊNERO NA CONSERVAÇÃO</a:t>
            </a:r>
            <a:endParaRPr lang="en-US" sz="1600">
              <a:solidFill>
                <a:srgbClr val="FFFFFF"/>
              </a:solidFill>
              <a:latin typeface="Now"/>
            </a:endParaRPr>
          </a:p>
        </p:txBody>
      </p:sp>
    </p:spTree>
    <p:extLst>
      <p:ext uri="{BB962C8B-B14F-4D97-AF65-F5344CB8AC3E}">
        <p14:creationId xmlns:p14="http://schemas.microsoft.com/office/powerpoint/2010/main" val="381866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3BCA42-054C-402C-BE3E-0FC753CBFB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1"/>
          <a:stretch/>
        </p:blipFill>
        <p:spPr>
          <a:xfrm>
            <a:off x="0" y="0"/>
            <a:ext cx="18288000" cy="10287000"/>
          </a:xfrm>
          <a:prstGeom prst="rect">
            <a:avLst/>
          </a:prstGeom>
        </p:spPr>
      </p:pic>
      <p:sp>
        <p:nvSpPr>
          <p:cNvPr id="15" name="Rectangle 14">
            <a:extLst>
              <a:ext uri="{FF2B5EF4-FFF2-40B4-BE49-F238E27FC236}">
                <a16:creationId xmlns:a16="http://schemas.microsoft.com/office/drawing/2014/main" id="{B10587EB-6670-47D0-BE84-330DB4C7FF16}"/>
              </a:ext>
            </a:extLst>
          </p:cNvPr>
          <p:cNvSpPr/>
          <p:nvPr/>
        </p:nvSpPr>
        <p:spPr>
          <a:xfrm>
            <a:off x="-16701" y="-16179"/>
            <a:ext cx="18288000" cy="10287000"/>
          </a:xfrm>
          <a:prstGeom prst="rect">
            <a:avLst/>
          </a:prstGeom>
          <a:gradFill>
            <a:gsLst>
              <a:gs pos="53000">
                <a:schemeClr val="tx1">
                  <a:alpha val="0"/>
                </a:schemeClr>
              </a:gs>
              <a:gs pos="99115">
                <a:schemeClr val="tx1">
                  <a:alpha val="86000"/>
                </a:schemeClr>
              </a:gs>
              <a:gs pos="82000">
                <a:schemeClr val="tx1">
                  <a:alpha val="5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14400" y="7379319"/>
            <a:ext cx="12649200" cy="2131096"/>
          </a:xfrm>
          <a:prstGeom prst="rect">
            <a:avLst/>
          </a:prstGeom>
        </p:spPr>
        <p:txBody>
          <a:bodyPr wrap="square" lIns="0" tIns="0" rIns="0" bIns="0" rtlCol="0" anchor="t">
            <a:spAutoFit/>
          </a:bodyPr>
          <a:lstStyle/>
          <a:p>
            <a:pPr>
              <a:lnSpc>
                <a:spcPts val="8400"/>
              </a:lnSpc>
            </a:pPr>
            <a:r>
              <a:rPr lang="pt-BR" sz="6500">
                <a:solidFill>
                  <a:srgbClr val="FFFFFF"/>
                </a:solidFill>
                <a:latin typeface="Now"/>
              </a:rPr>
              <a:t>O porquê da importância de gênero na conservação</a:t>
            </a:r>
            <a:endParaRPr lang="en-US" sz="6500">
              <a:solidFill>
                <a:srgbClr val="FFFFFF"/>
              </a:solidFill>
              <a:latin typeface="Now"/>
            </a:endParaRPr>
          </a:p>
        </p:txBody>
      </p:sp>
      <p:sp>
        <p:nvSpPr>
          <p:cNvPr id="10" name="TextBox 10"/>
          <p:cNvSpPr txBox="1"/>
          <p:nvPr/>
        </p:nvSpPr>
        <p:spPr>
          <a:xfrm>
            <a:off x="457200" y="440706"/>
            <a:ext cx="8458200"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Bold"/>
              </a:rPr>
              <a:t>EMPODERANDO MULHERES NA CONSERVAÇÃO</a:t>
            </a:r>
            <a:endParaRPr lang="en-US" sz="2199">
              <a:solidFill>
                <a:srgbClr val="FFFFFF"/>
              </a:solidFill>
              <a:latin typeface="Now Bold"/>
            </a:endParaRPr>
          </a:p>
        </p:txBody>
      </p:sp>
      <p:sp>
        <p:nvSpPr>
          <p:cNvPr id="11" name="AutoShape 11"/>
          <p:cNvSpPr/>
          <p:nvPr/>
        </p:nvSpPr>
        <p:spPr>
          <a:xfrm>
            <a:off x="670754" y="6362700"/>
            <a:ext cx="2605846" cy="719932"/>
          </a:xfrm>
          <a:prstGeom prst="rect">
            <a:avLst/>
          </a:prstGeom>
          <a:solidFill>
            <a:srgbClr val="E76F51"/>
          </a:solidFill>
        </p:spPr>
      </p:sp>
      <p:sp>
        <p:nvSpPr>
          <p:cNvPr id="12" name="TextBox 12"/>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Módulo 1</a:t>
            </a:r>
          </a:p>
        </p:txBody>
      </p:sp>
      <p:sp>
        <p:nvSpPr>
          <p:cNvPr id="16" name="AutoShape 4">
            <a:extLst>
              <a:ext uri="{FF2B5EF4-FFF2-40B4-BE49-F238E27FC236}">
                <a16:creationId xmlns:a16="http://schemas.microsoft.com/office/drawing/2014/main" id="{B34761EC-E1B3-446C-AC00-67EFAA08944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
        <p:nvSpPr>
          <p:cNvPr id="18" name="TextBox 4">
            <a:extLst>
              <a:ext uri="{FF2B5EF4-FFF2-40B4-BE49-F238E27FC236}">
                <a16:creationId xmlns:a16="http://schemas.microsoft.com/office/drawing/2014/main" id="{7ED3A9CE-ECAF-4B51-B917-18632582400B}"/>
              </a:ext>
            </a:extLst>
          </p:cNvPr>
          <p:cNvSpPr txBox="1"/>
          <p:nvPr/>
        </p:nvSpPr>
        <p:spPr>
          <a:xfrm>
            <a:off x="14097000" y="8946097"/>
            <a:ext cx="4038600" cy="1126077"/>
          </a:xfrm>
          <a:prstGeom prst="rect">
            <a:avLst/>
          </a:prstGeom>
        </p:spPr>
        <p:txBody>
          <a:bodyPr wrap="square" lIns="0" tIns="0" rIns="0" bIns="0" rtlCol="0" anchor="t">
            <a:spAutoFit/>
          </a:bodyPr>
          <a:lstStyle/>
          <a:p>
            <a:pPr algn="r">
              <a:lnSpc>
                <a:spcPts val="2240"/>
              </a:lnSpc>
            </a:pPr>
            <a:r>
              <a:rPr lang="pt-BR">
                <a:solidFill>
                  <a:schemeClr val="bg1"/>
                </a:solidFill>
                <a:latin typeface="Now"/>
              </a:rPr>
              <a:t>Mulheres das aldeias mostrando a uma equipe feminina de pesquisa como separam a captura de peixe, Mianmar</a:t>
            </a:r>
            <a:r>
              <a:rPr lang="es-ES">
                <a:solidFill>
                  <a:schemeClr val="bg1"/>
                </a:solidFill>
                <a:latin typeface="Now"/>
              </a:rPr>
              <a:t>.</a:t>
            </a:r>
            <a:r>
              <a:rPr lang="en-US">
                <a:solidFill>
                  <a:schemeClr val="bg1"/>
                </a:solidFill>
                <a:latin typeface="Now"/>
              </a:rPr>
              <a:t>  © </a:t>
            </a:r>
            <a:r>
              <a:rPr lang="en-US" err="1">
                <a:solidFill>
                  <a:schemeClr val="bg1"/>
                </a:solidFill>
                <a:latin typeface="Now"/>
              </a:rPr>
              <a:t>TSWhitty</a:t>
            </a:r>
            <a:endParaRPr lang="en-US">
              <a:solidFill>
                <a:schemeClr val="bg1"/>
              </a:solidFill>
              <a:latin typeface="N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DDD144-8F41-4263-B5C9-C74E8129E5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86" y="0"/>
            <a:ext cx="18217828" cy="10287000"/>
          </a:xfrm>
          <a:prstGeom prst="rect">
            <a:avLst/>
          </a:prstGeom>
        </p:spPr>
      </p:pic>
      <p:sp>
        <p:nvSpPr>
          <p:cNvPr id="29" name="Rectangle 28">
            <a:extLst>
              <a:ext uri="{FF2B5EF4-FFF2-40B4-BE49-F238E27FC236}">
                <a16:creationId xmlns:a16="http://schemas.microsoft.com/office/drawing/2014/main" id="{3CC720FB-BEFE-4B65-A03C-BF30A638CA99}"/>
              </a:ext>
            </a:extLst>
          </p:cNvPr>
          <p:cNvSpPr/>
          <p:nvPr/>
        </p:nvSpPr>
        <p:spPr>
          <a:xfrm>
            <a:off x="0" y="-38100"/>
            <a:ext cx="18288000" cy="10287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9"/>
          <p:cNvSpPr txBox="1"/>
          <p:nvPr/>
        </p:nvSpPr>
        <p:spPr>
          <a:xfrm>
            <a:off x="858633" y="2009775"/>
            <a:ext cx="11485765" cy="2154436"/>
          </a:xfrm>
          <a:prstGeom prst="rect">
            <a:avLst/>
          </a:prstGeom>
        </p:spPr>
        <p:txBody>
          <a:bodyPr wrap="square" lIns="0" tIns="0" rIns="0" bIns="0" rtlCol="0" anchor="t">
            <a:spAutoFit/>
          </a:bodyPr>
          <a:lstStyle/>
          <a:p>
            <a:pPr algn="l">
              <a:lnSpc>
                <a:spcPts val="5639"/>
              </a:lnSpc>
              <a:spcBef>
                <a:spcPct val="0"/>
              </a:spcBef>
            </a:pPr>
            <a:r>
              <a:rPr lang="pt-BR" sz="4699">
                <a:solidFill>
                  <a:schemeClr val="bg1"/>
                </a:solidFill>
                <a:latin typeface="Now"/>
              </a:rPr>
              <a:t>Visto que a conservação é importante para o bem-estar das mulheres e de suas famílias, </a:t>
            </a:r>
            <a:r>
              <a:rPr lang="pt-BR" sz="4699" b="1">
                <a:solidFill>
                  <a:schemeClr val="bg1"/>
                </a:solidFill>
                <a:latin typeface="Now"/>
              </a:rPr>
              <a:t>as mulheres</a:t>
            </a:r>
            <a:r>
              <a:rPr lang="pt-BR" sz="4699">
                <a:solidFill>
                  <a:schemeClr val="bg1"/>
                </a:solidFill>
                <a:latin typeface="Now"/>
              </a:rPr>
              <a:t>:</a:t>
            </a:r>
            <a:endParaRPr lang="en-US" sz="4699">
              <a:solidFill>
                <a:schemeClr val="bg1"/>
              </a:solidFill>
              <a:latin typeface="Now"/>
            </a:endParaRPr>
          </a:p>
        </p:txBody>
      </p:sp>
      <p:sp>
        <p:nvSpPr>
          <p:cNvPr id="23" name="TextBox 23"/>
          <p:cNvSpPr txBox="1"/>
          <p:nvPr/>
        </p:nvSpPr>
        <p:spPr>
          <a:xfrm>
            <a:off x="10439401" y="799806"/>
            <a:ext cx="7562948" cy="272126"/>
          </a:xfrm>
          <a:prstGeom prst="rect">
            <a:avLst/>
          </a:prstGeom>
        </p:spPr>
        <p:txBody>
          <a:bodyPr wrap="square" lIns="0" tIns="0" rIns="0" bIns="0" rtlCol="0" anchor="t">
            <a:spAutoFit/>
          </a:bodyPr>
          <a:lstStyle/>
          <a:p>
            <a:pPr>
              <a:lnSpc>
                <a:spcPts val="2240"/>
              </a:lnSpc>
            </a:pPr>
            <a:r>
              <a:rPr lang="en-US" sz="1599">
                <a:solidFill>
                  <a:schemeClr val="bg1"/>
                </a:solidFill>
                <a:latin typeface="Now"/>
              </a:rPr>
              <a:t>Módulo 1</a:t>
            </a:r>
            <a:r>
              <a:rPr lang="en-US" sz="1600">
                <a:solidFill>
                  <a:schemeClr val="bg1"/>
                </a:solidFill>
                <a:latin typeface="Now"/>
              </a:rPr>
              <a:t> | </a:t>
            </a:r>
            <a:r>
              <a:rPr lang="pt-BR" sz="1600">
                <a:solidFill>
                  <a:schemeClr val="bg1"/>
                </a:solidFill>
                <a:latin typeface="Now"/>
              </a:rPr>
              <a:t>O PORQUÊ DA IMPORTÂNCIA DE GÊNERO NA CONSERVAÇÃO</a:t>
            </a:r>
          </a:p>
        </p:txBody>
      </p:sp>
      <p:grpSp>
        <p:nvGrpSpPr>
          <p:cNvPr id="30" name="Group 2">
            <a:extLst>
              <a:ext uri="{FF2B5EF4-FFF2-40B4-BE49-F238E27FC236}">
                <a16:creationId xmlns:a16="http://schemas.microsoft.com/office/drawing/2014/main" id="{9379FE77-436C-4C58-AF56-64BDC03291DA}"/>
              </a:ext>
            </a:extLst>
          </p:cNvPr>
          <p:cNvGrpSpPr/>
          <p:nvPr/>
        </p:nvGrpSpPr>
        <p:grpSpPr>
          <a:xfrm>
            <a:off x="7620000" y="4362301"/>
            <a:ext cx="10210788" cy="5412446"/>
            <a:chOff x="0" y="0"/>
            <a:chExt cx="2474800" cy="2793631"/>
          </a:xfrm>
          <a:solidFill>
            <a:schemeClr val="bg1">
              <a:alpha val="94000"/>
            </a:schemeClr>
          </a:solidFill>
        </p:grpSpPr>
        <p:sp>
          <p:nvSpPr>
            <p:cNvPr id="31" name="Freeform 3">
              <a:extLst>
                <a:ext uri="{FF2B5EF4-FFF2-40B4-BE49-F238E27FC236}">
                  <a16:creationId xmlns:a16="http://schemas.microsoft.com/office/drawing/2014/main" id="{F8309A6F-1D61-4074-A891-DCC2D6CA43AB}"/>
                </a:ext>
              </a:extLst>
            </p:cNvPr>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3" name="AutoShape 3"/>
          <p:cNvSpPr/>
          <p:nvPr/>
        </p:nvSpPr>
        <p:spPr>
          <a:xfrm rot="5400000">
            <a:off x="8636356" y="5134676"/>
            <a:ext cx="1443912" cy="0"/>
          </a:xfrm>
          <a:prstGeom prst="line">
            <a:avLst/>
          </a:prstGeom>
          <a:ln w="28575" cap="rnd">
            <a:solidFill>
              <a:srgbClr val="F4A261"/>
            </a:solidFill>
            <a:prstDash val="sysDot"/>
            <a:headEnd type="none" w="sm" len="sm"/>
            <a:tailEnd type="none" w="sm" len="sm"/>
          </a:ln>
        </p:spPr>
      </p:sp>
      <p:sp>
        <p:nvSpPr>
          <p:cNvPr id="4" name="AutoShape 4"/>
          <p:cNvSpPr/>
          <p:nvPr/>
        </p:nvSpPr>
        <p:spPr>
          <a:xfrm rot="5400000">
            <a:off x="8636356" y="6837356"/>
            <a:ext cx="1443912" cy="0"/>
          </a:xfrm>
          <a:prstGeom prst="line">
            <a:avLst/>
          </a:prstGeom>
          <a:ln w="28575" cap="rnd">
            <a:solidFill>
              <a:srgbClr val="F4A261"/>
            </a:solidFill>
            <a:prstDash val="sysDot"/>
            <a:headEnd type="none" w="sm" len="sm"/>
            <a:tailEnd type="none" w="sm" len="sm"/>
          </a:ln>
        </p:spPr>
      </p:sp>
      <p:sp>
        <p:nvSpPr>
          <p:cNvPr id="5" name="AutoShape 5"/>
          <p:cNvSpPr/>
          <p:nvPr/>
        </p:nvSpPr>
        <p:spPr>
          <a:xfrm rot="5400000">
            <a:off x="8650644" y="8589367"/>
            <a:ext cx="1443912" cy="0"/>
          </a:xfrm>
          <a:prstGeom prst="line">
            <a:avLst/>
          </a:prstGeom>
          <a:ln w="28575" cap="rnd">
            <a:solidFill>
              <a:srgbClr val="F4A261"/>
            </a:solidFill>
            <a:prstDash val="sysDot"/>
            <a:headEnd type="none" w="sm" len="sm"/>
            <a:tailEnd type="none" w="sm" len="sm"/>
          </a:ln>
        </p:spPr>
      </p:sp>
      <p:grpSp>
        <p:nvGrpSpPr>
          <p:cNvPr id="7" name="Group 7"/>
          <p:cNvGrpSpPr/>
          <p:nvPr/>
        </p:nvGrpSpPr>
        <p:grpSpPr>
          <a:xfrm>
            <a:off x="7971380" y="4547665"/>
            <a:ext cx="1172620" cy="1172620"/>
            <a:chOff x="0" y="0"/>
            <a:chExt cx="6350000" cy="6350000"/>
          </a:xfrm>
          <a:solidFill>
            <a:srgbClr val="F9844A"/>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1" name="Group 11"/>
          <p:cNvGrpSpPr/>
          <p:nvPr/>
        </p:nvGrpSpPr>
        <p:grpSpPr>
          <a:xfrm>
            <a:off x="7971380" y="6250768"/>
            <a:ext cx="1172620" cy="1172620"/>
            <a:chOff x="0" y="0"/>
            <a:chExt cx="6350000" cy="6350000"/>
          </a:xfrm>
          <a:solidFill>
            <a:srgbClr val="F9844A"/>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5" name="Group 15"/>
          <p:cNvGrpSpPr/>
          <p:nvPr/>
        </p:nvGrpSpPr>
        <p:grpSpPr>
          <a:xfrm>
            <a:off x="7971380" y="8017344"/>
            <a:ext cx="1172620" cy="1172620"/>
            <a:chOff x="0" y="0"/>
            <a:chExt cx="6350000" cy="6350000"/>
          </a:xfrm>
          <a:solidFill>
            <a:srgbClr val="F9844A"/>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20"/>
          <p:cNvSpPr txBox="1"/>
          <p:nvPr/>
        </p:nvSpPr>
        <p:spPr>
          <a:xfrm>
            <a:off x="9776070" y="4645660"/>
            <a:ext cx="7483230" cy="981166"/>
          </a:xfrm>
          <a:prstGeom prst="rect">
            <a:avLst/>
          </a:prstGeom>
        </p:spPr>
        <p:txBody>
          <a:bodyPr lIns="0" tIns="0" rIns="0" bIns="0" rtlCol="0" anchor="t">
            <a:spAutoFit/>
          </a:bodyPr>
          <a:lstStyle/>
          <a:p>
            <a:pPr>
              <a:lnSpc>
                <a:spcPts val="3919"/>
              </a:lnSpc>
            </a:pPr>
            <a:r>
              <a:rPr lang="pt-BR" sz="2799" dirty="0">
                <a:solidFill>
                  <a:srgbClr val="03989E"/>
                </a:solidFill>
                <a:latin typeface="Now"/>
              </a:rPr>
              <a:t>podem ser poderosas e motivadas defensoras da conservação</a:t>
            </a:r>
            <a:endParaRPr lang="en-US" sz="2799" dirty="0">
              <a:solidFill>
                <a:srgbClr val="03989E"/>
              </a:solidFill>
              <a:latin typeface="Now"/>
            </a:endParaRPr>
          </a:p>
        </p:txBody>
      </p:sp>
      <p:sp>
        <p:nvSpPr>
          <p:cNvPr id="21" name="TextBox 21"/>
          <p:cNvSpPr txBox="1"/>
          <p:nvPr/>
        </p:nvSpPr>
        <p:spPr>
          <a:xfrm>
            <a:off x="9776070" y="6072538"/>
            <a:ext cx="7483230" cy="1481303"/>
          </a:xfrm>
          <a:prstGeom prst="rect">
            <a:avLst/>
          </a:prstGeom>
        </p:spPr>
        <p:txBody>
          <a:bodyPr lIns="0" tIns="0" rIns="0" bIns="0" rtlCol="0" anchor="t">
            <a:spAutoFit/>
          </a:bodyPr>
          <a:lstStyle/>
          <a:p>
            <a:pPr>
              <a:lnSpc>
                <a:spcPts val="3919"/>
              </a:lnSpc>
            </a:pPr>
            <a:r>
              <a:rPr lang="pt-BR" sz="2799">
                <a:solidFill>
                  <a:srgbClr val="03989E"/>
                </a:solidFill>
                <a:latin typeface="Now"/>
              </a:rPr>
              <a:t>informar aos esforços de conservação sobre como as suas comunidades dependem de recursos naturais</a:t>
            </a:r>
            <a:endParaRPr lang="en-US" sz="2799">
              <a:solidFill>
                <a:srgbClr val="03989E"/>
              </a:solidFill>
              <a:latin typeface="Now"/>
            </a:endParaRPr>
          </a:p>
        </p:txBody>
      </p:sp>
      <p:sp>
        <p:nvSpPr>
          <p:cNvPr id="22" name="TextBox 22"/>
          <p:cNvSpPr txBox="1"/>
          <p:nvPr/>
        </p:nvSpPr>
        <p:spPr>
          <a:xfrm>
            <a:off x="9776070" y="7898361"/>
            <a:ext cx="7483230" cy="1471930"/>
          </a:xfrm>
          <a:prstGeom prst="rect">
            <a:avLst/>
          </a:prstGeom>
        </p:spPr>
        <p:txBody>
          <a:bodyPr lIns="0" tIns="0" rIns="0" bIns="0" rtlCol="0" anchor="t">
            <a:spAutoFit/>
          </a:bodyPr>
          <a:lstStyle/>
          <a:p>
            <a:pPr>
              <a:lnSpc>
                <a:spcPts val="3919"/>
              </a:lnSpc>
            </a:pPr>
            <a:r>
              <a:rPr lang="pt-BR" sz="2799">
                <a:solidFill>
                  <a:srgbClr val="03989E"/>
                </a:solidFill>
                <a:latin typeface="Now"/>
              </a:rPr>
              <a:t>deveriam ter o direito de se envolver nas decisões que afetam os recursos dos quais dependem</a:t>
            </a:r>
            <a:endParaRPr lang="en-US" sz="2799">
              <a:solidFill>
                <a:srgbClr val="03989E"/>
              </a:solidFill>
              <a:latin typeface="Now"/>
            </a:endParaRPr>
          </a:p>
        </p:txBody>
      </p:sp>
      <p:pic>
        <p:nvPicPr>
          <p:cNvPr id="18" name="Graphic 17" descr="Marketing outline">
            <a:extLst>
              <a:ext uri="{FF2B5EF4-FFF2-40B4-BE49-F238E27FC236}">
                <a16:creationId xmlns:a16="http://schemas.microsoft.com/office/drawing/2014/main" id="{B1807659-9F2B-4E66-BA07-E045B2C7AF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107902" y="4686300"/>
            <a:ext cx="914400" cy="914400"/>
          </a:xfrm>
          <a:prstGeom prst="rect">
            <a:avLst/>
          </a:prstGeom>
        </p:spPr>
      </p:pic>
      <p:pic>
        <p:nvPicPr>
          <p:cNvPr id="33" name="Graphic 32" descr="Meeting outline">
            <a:extLst>
              <a:ext uri="{FF2B5EF4-FFF2-40B4-BE49-F238E27FC236}">
                <a16:creationId xmlns:a16="http://schemas.microsoft.com/office/drawing/2014/main" id="{5C9C9C39-D17B-4B81-B9D2-BF2D9797CF9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0490" y="8081132"/>
            <a:ext cx="914400" cy="914400"/>
          </a:xfrm>
          <a:prstGeom prst="rect">
            <a:avLst/>
          </a:prstGeom>
        </p:spPr>
      </p:pic>
      <p:pic>
        <p:nvPicPr>
          <p:cNvPr id="35" name="Graphic 34" descr="Classroom outline">
            <a:extLst>
              <a:ext uri="{FF2B5EF4-FFF2-40B4-BE49-F238E27FC236}">
                <a16:creationId xmlns:a16="http://schemas.microsoft.com/office/drawing/2014/main" id="{B1772629-4B4A-4DC8-A463-1EAC8EE9065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00490" y="6379878"/>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a:extLst>
              <a:ext uri="{FF2B5EF4-FFF2-40B4-BE49-F238E27FC236}">
                <a16:creationId xmlns:a16="http://schemas.microsoft.com/office/drawing/2014/main" id="{A8218B48-804F-41D0-809D-17577AC5E1AB}"/>
              </a:ext>
            </a:extLst>
          </p:cNvPr>
          <p:cNvSpPr/>
          <p:nvPr/>
        </p:nvSpPr>
        <p:spPr>
          <a:xfrm>
            <a:off x="3124200" y="5109368"/>
            <a:ext cx="4616415" cy="719932"/>
          </a:xfrm>
          <a:prstGeom prst="rect">
            <a:avLst/>
          </a:prstGeom>
          <a:solidFill>
            <a:srgbClr val="E76F51"/>
          </a:solidFill>
        </p:spPr>
      </p:sp>
      <p:grpSp>
        <p:nvGrpSpPr>
          <p:cNvPr id="2" name="Group 2"/>
          <p:cNvGrpSpPr/>
          <p:nvPr/>
        </p:nvGrpSpPr>
        <p:grpSpPr>
          <a:xfrm>
            <a:off x="365708" y="1943051"/>
            <a:ext cx="5533265" cy="2404953"/>
            <a:chOff x="0" y="0"/>
            <a:chExt cx="1871746" cy="813527"/>
          </a:xfrm>
          <a:solidFill>
            <a:srgbClr val="0A9396"/>
          </a:solidFill>
        </p:grpSpPr>
        <p:sp>
          <p:nvSpPr>
            <p:cNvPr id="3" name="Freeform 3"/>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 name="Group 5"/>
          <p:cNvGrpSpPr/>
          <p:nvPr/>
        </p:nvGrpSpPr>
        <p:grpSpPr>
          <a:xfrm>
            <a:off x="203068" y="1410353"/>
            <a:ext cx="1172620" cy="1172620"/>
            <a:chOff x="0" y="0"/>
            <a:chExt cx="6350000" cy="6350000"/>
          </a:xfrm>
          <a:solidFill>
            <a:srgbClr val="F9844A"/>
          </a:solidFill>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 name="TextBox 8"/>
          <p:cNvSpPr txBox="1"/>
          <p:nvPr/>
        </p:nvSpPr>
        <p:spPr>
          <a:xfrm>
            <a:off x="921475" y="2559793"/>
            <a:ext cx="4748809" cy="1225551"/>
          </a:xfrm>
          <a:prstGeom prst="rect">
            <a:avLst/>
          </a:prstGeom>
        </p:spPr>
        <p:txBody>
          <a:bodyPr lIns="0" tIns="0" rIns="0" bIns="0" rtlCol="0" anchor="t">
            <a:spAutoFit/>
          </a:bodyPr>
          <a:lstStyle/>
          <a:p>
            <a:pPr>
              <a:lnSpc>
                <a:spcPts val="4899"/>
              </a:lnSpc>
            </a:pPr>
            <a:r>
              <a:rPr lang="pt-BR" sz="3499">
                <a:solidFill>
                  <a:srgbClr val="FFFFFF"/>
                </a:solidFill>
                <a:latin typeface="Now Bold"/>
              </a:rPr>
              <a:t>Sua dependência dos recursos naturais</a:t>
            </a:r>
            <a:endParaRPr lang="en-US" sz="3499">
              <a:solidFill>
                <a:srgbClr val="FFFFFF"/>
              </a:solidFill>
              <a:latin typeface="Now Bold"/>
            </a:endParaRPr>
          </a:p>
        </p:txBody>
      </p:sp>
      <p:sp>
        <p:nvSpPr>
          <p:cNvPr id="10" name="TextBox 10"/>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pic>
        <p:nvPicPr>
          <p:cNvPr id="11" name="Picture 11"/>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13" name="Group 13"/>
          <p:cNvGrpSpPr/>
          <p:nvPr/>
        </p:nvGrpSpPr>
        <p:grpSpPr>
          <a:xfrm>
            <a:off x="6275779" y="1943051"/>
            <a:ext cx="5533265" cy="2404953"/>
            <a:chOff x="0" y="0"/>
            <a:chExt cx="1871746" cy="813527"/>
          </a:xfrm>
          <a:solidFill>
            <a:srgbClr val="0A9396"/>
          </a:solidFill>
        </p:grpSpPr>
        <p:sp>
          <p:nvSpPr>
            <p:cNvPr id="14" name="Freeform 14"/>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16" name="Group 16"/>
          <p:cNvGrpSpPr/>
          <p:nvPr/>
        </p:nvGrpSpPr>
        <p:grpSpPr>
          <a:xfrm>
            <a:off x="6113138" y="1410353"/>
            <a:ext cx="1172620" cy="1172620"/>
            <a:chOff x="0" y="0"/>
            <a:chExt cx="6350000" cy="6350000"/>
          </a:xfrm>
          <a:solidFill>
            <a:srgbClr val="F9844A"/>
          </a:solidFill>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9"/>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pt-BR" sz="3499">
                <a:solidFill>
                  <a:srgbClr val="FFFFFF"/>
                </a:solidFill>
                <a:latin typeface="Now Bold"/>
              </a:rPr>
              <a:t>Experiência e conhecimento das mulheres</a:t>
            </a:r>
            <a:endParaRPr lang="en-US" sz="3499">
              <a:solidFill>
                <a:srgbClr val="FFFFFF"/>
              </a:solidFill>
              <a:latin typeface="Now Bold"/>
            </a:endParaRPr>
          </a:p>
        </p:txBody>
      </p:sp>
      <p:pic>
        <p:nvPicPr>
          <p:cNvPr id="20" name="Picture 20"/>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21" name="Group 21"/>
          <p:cNvGrpSpPr/>
          <p:nvPr/>
        </p:nvGrpSpPr>
        <p:grpSpPr>
          <a:xfrm>
            <a:off x="12196001" y="1943051"/>
            <a:ext cx="5533265" cy="2404953"/>
            <a:chOff x="0" y="0"/>
            <a:chExt cx="1871746" cy="813527"/>
          </a:xfrm>
          <a:solidFill>
            <a:srgbClr val="0A9396"/>
          </a:solidFill>
        </p:grpSpPr>
        <p:sp>
          <p:nvSpPr>
            <p:cNvPr id="22" name="Freeform 22"/>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24" name="Group 24"/>
          <p:cNvGrpSpPr/>
          <p:nvPr/>
        </p:nvGrpSpPr>
        <p:grpSpPr>
          <a:xfrm>
            <a:off x="12033361" y="1410353"/>
            <a:ext cx="1172620" cy="1172620"/>
            <a:chOff x="0" y="0"/>
            <a:chExt cx="6350000" cy="6350000"/>
          </a:xfrm>
          <a:solidFill>
            <a:srgbClr val="F9844A"/>
          </a:solidFill>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TextBox 27"/>
          <p:cNvSpPr txBox="1"/>
          <p:nvPr/>
        </p:nvSpPr>
        <p:spPr>
          <a:xfrm>
            <a:off x="12929591" y="2278617"/>
            <a:ext cx="4748809" cy="1862626"/>
          </a:xfrm>
          <a:prstGeom prst="rect">
            <a:avLst/>
          </a:prstGeom>
        </p:spPr>
        <p:txBody>
          <a:bodyPr lIns="0" tIns="0" rIns="0" bIns="0" rtlCol="0" anchor="t">
            <a:spAutoFit/>
          </a:bodyPr>
          <a:lstStyle/>
          <a:p>
            <a:pPr>
              <a:lnSpc>
                <a:spcPts val="4899"/>
              </a:lnSpc>
            </a:pPr>
            <a:r>
              <a:rPr lang="pt-BR" sz="3499">
                <a:solidFill>
                  <a:srgbClr val="FFFFFF"/>
                </a:solidFill>
                <a:latin typeface="Now Bold"/>
              </a:rPr>
              <a:t>Os direitos das mulheres são direitos humanos</a:t>
            </a:r>
            <a:endParaRPr lang="es-ES" sz="3499">
              <a:solidFill>
                <a:srgbClr val="FFFFFF"/>
              </a:solidFill>
              <a:latin typeface="Now Bold"/>
            </a:endParaRPr>
          </a:p>
        </p:txBody>
      </p:sp>
      <p:pic>
        <p:nvPicPr>
          <p:cNvPr id="33" name="Graphic 32" descr="Fish outline">
            <a:extLst>
              <a:ext uri="{FF2B5EF4-FFF2-40B4-BE49-F238E27FC236}">
                <a16:creationId xmlns:a16="http://schemas.microsoft.com/office/drawing/2014/main" id="{4A8E4D75-FD2E-44C4-87EE-202ABBC6040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35" name="Graphic 34" descr="Tree With Roots outline">
            <a:extLst>
              <a:ext uri="{FF2B5EF4-FFF2-40B4-BE49-F238E27FC236}">
                <a16:creationId xmlns:a16="http://schemas.microsoft.com/office/drawing/2014/main" id="{04E455D7-3EE6-43B3-A7A0-B886A66D21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37" name="Graphic 36" descr="Person with idea outline">
            <a:extLst>
              <a:ext uri="{FF2B5EF4-FFF2-40B4-BE49-F238E27FC236}">
                <a16:creationId xmlns:a16="http://schemas.microsoft.com/office/drawing/2014/main" id="{8298E760-1A17-4418-9924-EBD8B6F7020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39" name="Graphic 38" descr="Group success outline">
            <a:extLst>
              <a:ext uri="{FF2B5EF4-FFF2-40B4-BE49-F238E27FC236}">
                <a16:creationId xmlns:a16="http://schemas.microsoft.com/office/drawing/2014/main" id="{516DDE56-5DC3-4AA4-9A8C-DBD225586DC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62" name="TextBox 19">
            <a:extLst>
              <a:ext uri="{FF2B5EF4-FFF2-40B4-BE49-F238E27FC236}">
                <a16:creationId xmlns:a16="http://schemas.microsoft.com/office/drawing/2014/main" id="{A221FBC8-2870-4446-82C5-316273AF0809}"/>
              </a:ext>
            </a:extLst>
          </p:cNvPr>
          <p:cNvSpPr txBox="1"/>
          <p:nvPr/>
        </p:nvSpPr>
        <p:spPr>
          <a:xfrm>
            <a:off x="3824996" y="5217564"/>
            <a:ext cx="10434829" cy="2901179"/>
          </a:xfrm>
          <a:prstGeom prst="rect">
            <a:avLst/>
          </a:prstGeom>
        </p:spPr>
        <p:txBody>
          <a:bodyPr lIns="0" tIns="0" rIns="0" bIns="0" rtlCol="0" anchor="t">
            <a:spAutoFit/>
          </a:bodyPr>
          <a:lstStyle/>
          <a:p>
            <a:pPr algn="ctr">
              <a:lnSpc>
                <a:spcPts val="5639"/>
              </a:lnSpc>
              <a:spcBef>
                <a:spcPct val="0"/>
              </a:spcBef>
            </a:pPr>
            <a:r>
              <a:rPr lang="pt-BR" sz="5500">
                <a:latin typeface="Now"/>
              </a:rPr>
              <a:t>3 RAZÕES PRINCIPAIS PELAS QUAIS AS MULHERES DEVERIAM SE ENVOLVER NA CONSERVAÇÃO</a:t>
            </a:r>
            <a:endParaRPr lang="en-US" sz="5500">
              <a:latin typeface="N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1">
            <a:extLst>
              <a:ext uri="{FF2B5EF4-FFF2-40B4-BE49-F238E27FC236}">
                <a16:creationId xmlns:a16="http://schemas.microsoft.com/office/drawing/2014/main" id="{E9B0EB04-6404-477B-AE3F-FFB49FB83C2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6" name="Picture 12">
            <a:extLst>
              <a:ext uri="{FF2B5EF4-FFF2-40B4-BE49-F238E27FC236}">
                <a16:creationId xmlns:a16="http://schemas.microsoft.com/office/drawing/2014/main" id="{CBAAB97B-D282-4D7E-9669-3D5325236A3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7" name="Group 13">
            <a:extLst>
              <a:ext uri="{FF2B5EF4-FFF2-40B4-BE49-F238E27FC236}">
                <a16:creationId xmlns:a16="http://schemas.microsoft.com/office/drawing/2014/main" id="{75753E8B-7E1F-43A7-8D44-A1FF767EF40D}"/>
              </a:ext>
            </a:extLst>
          </p:cNvPr>
          <p:cNvGrpSpPr/>
          <p:nvPr/>
        </p:nvGrpSpPr>
        <p:grpSpPr>
          <a:xfrm>
            <a:off x="6275779" y="1943051"/>
            <a:ext cx="5533265" cy="2404953"/>
            <a:chOff x="0" y="0"/>
            <a:chExt cx="1871746" cy="813527"/>
          </a:xfrm>
          <a:solidFill>
            <a:schemeClr val="bg1">
              <a:lumMod val="95000"/>
            </a:schemeClr>
          </a:solidFill>
        </p:grpSpPr>
        <p:sp>
          <p:nvSpPr>
            <p:cNvPr id="38" name="Freeform 14">
              <a:extLst>
                <a:ext uri="{FF2B5EF4-FFF2-40B4-BE49-F238E27FC236}">
                  <a16:creationId xmlns:a16="http://schemas.microsoft.com/office/drawing/2014/main" id="{B4AD7865-99D0-4DEB-9F21-2447C61D7323}"/>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9" name="Group 16">
            <a:extLst>
              <a:ext uri="{FF2B5EF4-FFF2-40B4-BE49-F238E27FC236}">
                <a16:creationId xmlns:a16="http://schemas.microsoft.com/office/drawing/2014/main" id="{AAF82C69-0551-43A5-B332-8FC0A80B0F12}"/>
              </a:ext>
            </a:extLst>
          </p:cNvPr>
          <p:cNvGrpSpPr/>
          <p:nvPr/>
        </p:nvGrpSpPr>
        <p:grpSpPr>
          <a:xfrm>
            <a:off x="6113138" y="1410353"/>
            <a:ext cx="1172620" cy="1172620"/>
            <a:chOff x="0" y="0"/>
            <a:chExt cx="6350000" cy="6350000"/>
          </a:xfrm>
          <a:solidFill>
            <a:schemeClr val="accent6">
              <a:lumMod val="40000"/>
              <a:lumOff val="60000"/>
            </a:schemeClr>
          </a:solidFill>
        </p:grpSpPr>
        <p:sp>
          <p:nvSpPr>
            <p:cNvPr id="40" name="Freeform 17">
              <a:extLst>
                <a:ext uri="{FF2B5EF4-FFF2-40B4-BE49-F238E27FC236}">
                  <a16:creationId xmlns:a16="http://schemas.microsoft.com/office/drawing/2014/main" id="{90C89E60-2918-495C-A1EE-33C3F1B874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2" name="Picture 20">
            <a:extLst>
              <a:ext uri="{FF2B5EF4-FFF2-40B4-BE49-F238E27FC236}">
                <a16:creationId xmlns:a16="http://schemas.microsoft.com/office/drawing/2014/main" id="{83E2289E-7E18-4BDA-95B8-7EFB5EBBBC6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3" name="Group 21">
            <a:extLst>
              <a:ext uri="{FF2B5EF4-FFF2-40B4-BE49-F238E27FC236}">
                <a16:creationId xmlns:a16="http://schemas.microsoft.com/office/drawing/2014/main" id="{2482D4F7-872F-4282-9FA2-147BE2AA0039}"/>
              </a:ext>
            </a:extLst>
          </p:cNvPr>
          <p:cNvGrpSpPr/>
          <p:nvPr/>
        </p:nvGrpSpPr>
        <p:grpSpPr>
          <a:xfrm>
            <a:off x="12196001" y="1943051"/>
            <a:ext cx="5533265" cy="2404953"/>
            <a:chOff x="0" y="0"/>
            <a:chExt cx="1871746" cy="813527"/>
          </a:xfrm>
          <a:solidFill>
            <a:schemeClr val="bg1">
              <a:lumMod val="95000"/>
            </a:schemeClr>
          </a:solidFill>
        </p:grpSpPr>
        <p:sp>
          <p:nvSpPr>
            <p:cNvPr id="44" name="Freeform 22">
              <a:extLst>
                <a:ext uri="{FF2B5EF4-FFF2-40B4-BE49-F238E27FC236}">
                  <a16:creationId xmlns:a16="http://schemas.microsoft.com/office/drawing/2014/main" id="{38C34FB1-3A50-4A2C-A97C-F198BC070DB5}"/>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5" name="Group 24">
            <a:extLst>
              <a:ext uri="{FF2B5EF4-FFF2-40B4-BE49-F238E27FC236}">
                <a16:creationId xmlns:a16="http://schemas.microsoft.com/office/drawing/2014/main" id="{3EDC3EF7-492E-41E5-BC20-CE8F85B30690}"/>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6" name="Freeform 25">
              <a:extLst>
                <a:ext uri="{FF2B5EF4-FFF2-40B4-BE49-F238E27FC236}">
                  <a16:creationId xmlns:a16="http://schemas.microsoft.com/office/drawing/2014/main" id="{CFF89D6F-0DE3-4475-A631-1BD34420296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0" name="Graphic 49" descr="Person with idea outline">
            <a:extLst>
              <a:ext uri="{FF2B5EF4-FFF2-40B4-BE49-F238E27FC236}">
                <a16:creationId xmlns:a16="http://schemas.microsoft.com/office/drawing/2014/main" id="{12283FC2-D54C-4EC1-82C8-D7D943B40BD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18096" y="1472976"/>
            <a:ext cx="914400" cy="914400"/>
          </a:xfrm>
          <a:prstGeom prst="rect">
            <a:avLst/>
          </a:prstGeom>
        </p:spPr>
      </p:pic>
      <p:pic>
        <p:nvPicPr>
          <p:cNvPr id="51" name="Graphic 50" descr="Group success outline">
            <a:extLst>
              <a:ext uri="{FF2B5EF4-FFF2-40B4-BE49-F238E27FC236}">
                <a16:creationId xmlns:a16="http://schemas.microsoft.com/office/drawing/2014/main" id="{54F1FC4D-3C84-4529-AD44-2B7AC1C76F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173336" y="1539462"/>
            <a:ext cx="914400" cy="914400"/>
          </a:xfrm>
          <a:prstGeom prst="rect">
            <a:avLst/>
          </a:prstGeom>
        </p:spPr>
      </p:pic>
      <p:sp>
        <p:nvSpPr>
          <p:cNvPr id="57" name="TextBox 10">
            <a:extLst>
              <a:ext uri="{FF2B5EF4-FFF2-40B4-BE49-F238E27FC236}">
                <a16:creationId xmlns:a16="http://schemas.microsoft.com/office/drawing/2014/main" id="{05B6E381-8B4F-4077-A0CF-27E0FA4F4EC4}"/>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41" name="TextBox 19">
            <a:extLst>
              <a:ext uri="{FF2B5EF4-FFF2-40B4-BE49-F238E27FC236}">
                <a16:creationId xmlns:a16="http://schemas.microsoft.com/office/drawing/2014/main" id="{AD4F6EE8-A531-4153-AC3F-A53B707A4FBD}"/>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pt-BR" sz="3499">
                <a:solidFill>
                  <a:srgbClr val="FFFFFF"/>
                </a:solidFill>
                <a:latin typeface="Now Bold"/>
              </a:rPr>
              <a:t>Experiência e conhecimento das mulheres</a:t>
            </a:r>
            <a:endParaRPr lang="en-US" sz="3499">
              <a:solidFill>
                <a:srgbClr val="FFFFFF"/>
              </a:solidFill>
              <a:latin typeface="Now Bold"/>
            </a:endParaRPr>
          </a:p>
        </p:txBody>
      </p:sp>
      <p:sp>
        <p:nvSpPr>
          <p:cNvPr id="47" name="TextBox 27">
            <a:extLst>
              <a:ext uri="{FF2B5EF4-FFF2-40B4-BE49-F238E27FC236}">
                <a16:creationId xmlns:a16="http://schemas.microsoft.com/office/drawing/2014/main" id="{B6308389-7DB6-4CCE-B92D-DCCBA4EA471C}"/>
              </a:ext>
            </a:extLst>
          </p:cNvPr>
          <p:cNvSpPr txBox="1"/>
          <p:nvPr/>
        </p:nvSpPr>
        <p:spPr>
          <a:xfrm>
            <a:off x="12929591" y="2278617"/>
            <a:ext cx="4748809" cy="1862626"/>
          </a:xfrm>
          <a:prstGeom prst="rect">
            <a:avLst/>
          </a:prstGeom>
        </p:spPr>
        <p:txBody>
          <a:bodyPr lIns="0" tIns="0" rIns="0" bIns="0" rtlCol="0" anchor="t">
            <a:spAutoFit/>
          </a:bodyPr>
          <a:lstStyle/>
          <a:p>
            <a:pPr>
              <a:lnSpc>
                <a:spcPts val="4899"/>
              </a:lnSpc>
            </a:pPr>
            <a:r>
              <a:rPr lang="pt-BR" sz="3499">
                <a:solidFill>
                  <a:srgbClr val="FFFFFF"/>
                </a:solidFill>
                <a:latin typeface="Now Bold"/>
              </a:rPr>
              <a:t>Os direitos das mulheres são direitos humanos</a:t>
            </a:r>
            <a:endParaRPr lang="es-ES" sz="3499">
              <a:solidFill>
                <a:srgbClr val="FFFFFF"/>
              </a:solidFill>
              <a:latin typeface="Now Bold"/>
            </a:endParaRPr>
          </a:p>
        </p:txBody>
      </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23" name="Group 23"/>
          <p:cNvGrpSpPr/>
          <p:nvPr/>
        </p:nvGrpSpPr>
        <p:grpSpPr>
          <a:xfrm>
            <a:off x="365708" y="3957761"/>
            <a:ext cx="17363558" cy="602904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979150" y="4762500"/>
            <a:ext cx="7274168" cy="3843296"/>
          </a:xfrm>
          <a:prstGeom prst="rect">
            <a:avLst/>
          </a:prstGeom>
        </p:spPr>
        <p:txBody>
          <a:bodyPr wrap="square" lIns="0" tIns="0" rIns="0" bIns="0" rtlCol="0" anchor="t">
            <a:spAutoFit/>
          </a:bodyPr>
          <a:lstStyle/>
          <a:p>
            <a:pPr>
              <a:lnSpc>
                <a:spcPts val="4319"/>
              </a:lnSpc>
              <a:spcBef>
                <a:spcPct val="0"/>
              </a:spcBef>
            </a:pPr>
            <a:r>
              <a:rPr lang="pt-BR" sz="3200">
                <a:solidFill>
                  <a:srgbClr val="FFFFFF"/>
                </a:solidFill>
                <a:latin typeface="Now"/>
              </a:rPr>
              <a:t>Ameaças aos recursos naturais podem impactar negativamente às comunidades que dependem deles. </a:t>
            </a:r>
          </a:p>
          <a:p>
            <a:pPr>
              <a:lnSpc>
                <a:spcPts val="4319"/>
              </a:lnSpc>
              <a:spcBef>
                <a:spcPct val="0"/>
              </a:spcBef>
            </a:pPr>
            <a:endParaRPr lang="pt-BR" sz="3200">
              <a:solidFill>
                <a:srgbClr val="FFFFFF"/>
              </a:solidFill>
              <a:latin typeface="Now"/>
            </a:endParaRPr>
          </a:p>
          <a:p>
            <a:pPr>
              <a:lnSpc>
                <a:spcPts val="4319"/>
              </a:lnSpc>
              <a:spcBef>
                <a:spcPct val="0"/>
              </a:spcBef>
            </a:pPr>
            <a:r>
              <a:rPr lang="pt-BR" sz="3200">
                <a:solidFill>
                  <a:srgbClr val="FFFFFF"/>
                </a:solidFill>
                <a:latin typeface="Now"/>
              </a:rPr>
              <a:t>Isso inclui as mulheres, bem como as casas/famílias que elas costumam administrar.</a:t>
            </a:r>
            <a:endParaRPr lang="en-US" sz="3200">
              <a:solidFill>
                <a:srgbClr val="FFFFFF"/>
              </a:solidFill>
              <a:latin typeface="Now"/>
            </a:endParaRPr>
          </a:p>
        </p:txBody>
      </p:sp>
      <p:sp>
        <p:nvSpPr>
          <p:cNvPr id="54" name="TextBox 53">
            <a:extLst>
              <a:ext uri="{FF2B5EF4-FFF2-40B4-BE49-F238E27FC236}">
                <a16:creationId xmlns:a16="http://schemas.microsoft.com/office/drawing/2014/main" id="{8F8C6E4E-7569-4C31-A5A4-5BE01D8144DD}"/>
              </a:ext>
            </a:extLst>
          </p:cNvPr>
          <p:cNvSpPr txBox="1"/>
          <p:nvPr/>
        </p:nvSpPr>
        <p:spPr>
          <a:xfrm>
            <a:off x="9471167" y="5143500"/>
            <a:ext cx="7837679" cy="3376565"/>
          </a:xfrm>
          <a:prstGeom prst="rect">
            <a:avLst/>
          </a:prstGeom>
          <a:noFill/>
        </p:spPr>
        <p:txBody>
          <a:bodyPr wrap="square">
            <a:spAutoFit/>
          </a:bodyPr>
          <a:lstStyle/>
          <a:p>
            <a:pPr marL="0" marR="0" lvl="0" indent="0" algn="l" defTabSz="914400" rtl="0" eaLnBrk="1" fontAlgn="auto" latinLnBrk="0" hangingPunct="1">
              <a:lnSpc>
                <a:spcPts val="4319"/>
              </a:lnSpc>
              <a:spcBef>
                <a:spcPct val="0"/>
              </a:spcBef>
              <a:spcAft>
                <a:spcPts val="0"/>
              </a:spcAft>
              <a:buClrTx/>
              <a:buSzTx/>
              <a:buFontTx/>
              <a:buNone/>
              <a:tabLst/>
              <a:defRPr/>
            </a:pPr>
            <a:r>
              <a:rPr kumimoji="0" lang="pt-BR" sz="3000" b="0" i="0" u="none" strike="noStrike" kern="1200" cap="none" spc="0" normalizeH="0" baseline="0" noProof="0">
                <a:ln>
                  <a:noFill/>
                </a:ln>
                <a:solidFill>
                  <a:srgbClr val="FFFFFF"/>
                </a:solidFill>
                <a:effectLst/>
                <a:uLnTx/>
                <a:uFillTx/>
                <a:latin typeface="Now"/>
                <a:ea typeface="+mn-ea"/>
                <a:cs typeface="+mn-cs"/>
              </a:rPr>
              <a:t>Os impactos podem ser diferentes entre os homens e as mulheres, dependendo dos papéis de gênero, e por isso é importante entender como as mulheres - e suas famílias - usam e dependem dos recursos.</a:t>
            </a:r>
            <a:endParaRPr kumimoji="0" lang="en-US" sz="3000" b="0" i="0" u="none" strike="noStrike" kern="1200" cap="none" spc="0" normalizeH="0" baseline="0" noProof="0">
              <a:ln>
                <a:noFill/>
              </a:ln>
              <a:solidFill>
                <a:srgbClr val="FFFFFF"/>
              </a:solidFill>
              <a:effectLst/>
              <a:uLnTx/>
              <a:uFillTx/>
              <a:latin typeface="Now"/>
              <a:ea typeface="+mn-ea"/>
              <a:cs typeface="+mn-cs"/>
            </a:endParaRPr>
          </a:p>
        </p:txBody>
      </p:sp>
      <p:sp>
        <p:nvSpPr>
          <p:cNvPr id="55" name="AutoShape 3">
            <a:extLst>
              <a:ext uri="{FF2B5EF4-FFF2-40B4-BE49-F238E27FC236}">
                <a16:creationId xmlns:a16="http://schemas.microsoft.com/office/drawing/2014/main" id="{999F0779-FFAA-418E-A39F-D6A8F7DBE4C2}"/>
              </a:ext>
            </a:extLst>
          </p:cNvPr>
          <p:cNvSpPr/>
          <p:nvPr/>
        </p:nvSpPr>
        <p:spPr>
          <a:xfrm rot="5400000">
            <a:off x="7676483" y="6800183"/>
            <a:ext cx="2325434" cy="0"/>
          </a:xfrm>
          <a:prstGeom prst="line">
            <a:avLst/>
          </a:prstGeom>
          <a:ln w="28575" cap="rnd">
            <a:solidFill>
              <a:srgbClr val="F4A261"/>
            </a:solidFill>
            <a:prstDash val="sysDot"/>
            <a:headEnd type="none" w="sm" len="sm"/>
            <a:tailEnd type="none" w="sm" len="sm"/>
          </a:ln>
        </p:spPr>
      </p:sp>
      <p:sp>
        <p:nvSpPr>
          <p:cNvPr id="34" name="TextBox 8">
            <a:extLst>
              <a:ext uri="{FF2B5EF4-FFF2-40B4-BE49-F238E27FC236}">
                <a16:creationId xmlns:a16="http://schemas.microsoft.com/office/drawing/2014/main" id="{4B0A8927-6FDF-4E78-A73A-100B9C1B484D}"/>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pt-BR" sz="3499">
                <a:solidFill>
                  <a:srgbClr val="FFFFFF"/>
                </a:solidFill>
                <a:latin typeface="Now Bold"/>
              </a:rPr>
              <a:t>Sua dependência dos recursos naturais</a:t>
            </a:r>
            <a:endParaRPr lang="en-US" sz="3499">
              <a:solidFill>
                <a:srgbClr val="FFFFFF"/>
              </a:solidFill>
              <a:latin typeface="Now Bold"/>
            </a:endParaRPr>
          </a:p>
        </p:txBody>
      </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2147" y="1472976"/>
            <a:ext cx="687003" cy="6870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100"/>
            <a:ext cx="17363558" cy="804375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2147" y="1472976"/>
            <a:ext cx="687003" cy="687003"/>
          </a:xfrm>
          <a:prstGeom prst="rect">
            <a:avLst/>
          </a:prstGeom>
        </p:spPr>
      </p:pic>
      <p:pic>
        <p:nvPicPr>
          <p:cNvPr id="3" name="Picture 2" descr="A picture containing several&#10;&#10;Description automatically generated">
            <a:extLst>
              <a:ext uri="{FF2B5EF4-FFF2-40B4-BE49-F238E27FC236}">
                <a16:creationId xmlns:a16="http://schemas.microsoft.com/office/drawing/2014/main" id="{8EF8CDC0-ECE4-4D59-947D-BA395C45B0D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08825" y="2117389"/>
            <a:ext cx="7590816" cy="5693111"/>
          </a:xfrm>
          <a:prstGeom prst="rect">
            <a:avLst/>
          </a:prstGeom>
        </p:spPr>
      </p:pic>
      <p:sp>
        <p:nvSpPr>
          <p:cNvPr id="52" name="AutoShape 3">
            <a:extLst>
              <a:ext uri="{FF2B5EF4-FFF2-40B4-BE49-F238E27FC236}">
                <a16:creationId xmlns:a16="http://schemas.microsoft.com/office/drawing/2014/main" id="{FB0B672D-1542-4B38-A322-4D1D4E33FA99}"/>
              </a:ext>
            </a:extLst>
          </p:cNvPr>
          <p:cNvSpPr/>
          <p:nvPr/>
        </p:nvSpPr>
        <p:spPr>
          <a:xfrm rot="5400000" flipH="1">
            <a:off x="2969640" y="1941984"/>
            <a:ext cx="10634" cy="4106964"/>
          </a:xfrm>
          <a:prstGeom prst="line">
            <a:avLst/>
          </a:prstGeom>
          <a:ln w="28575" cap="rnd">
            <a:solidFill>
              <a:srgbClr val="F4A261"/>
            </a:solidFill>
            <a:prstDash val="sysDot"/>
            <a:headEnd type="none" w="sm" len="sm"/>
            <a:tailEnd type="none" w="sm" len="sm"/>
          </a:ln>
        </p:spPr>
        <p:txBody>
          <a:bodyPr/>
          <a:lstStyle/>
          <a:p>
            <a:endParaRPr lang="en-US"/>
          </a:p>
        </p:txBody>
      </p:sp>
      <p:pic>
        <p:nvPicPr>
          <p:cNvPr id="5" name="Picture 4" descr="A picture containing tree, outdoor, grass, plant&#10;&#10;Description automatically generated">
            <a:extLst>
              <a:ext uri="{FF2B5EF4-FFF2-40B4-BE49-F238E27FC236}">
                <a16:creationId xmlns:a16="http://schemas.microsoft.com/office/drawing/2014/main" id="{9A61B7E3-7DDA-4846-800B-A2F05E0AB0E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83335" y="4914900"/>
            <a:ext cx="6465465" cy="4903736"/>
          </a:xfrm>
          <a:prstGeom prst="rect">
            <a:avLst/>
          </a:prstGeom>
        </p:spPr>
      </p:pic>
      <p:sp>
        <p:nvSpPr>
          <p:cNvPr id="28" name="TextBox 19">
            <a:extLst>
              <a:ext uri="{FF2B5EF4-FFF2-40B4-BE49-F238E27FC236}">
                <a16:creationId xmlns:a16="http://schemas.microsoft.com/office/drawing/2014/main" id="{52619577-4231-41E6-A323-86F06FC8BF61}"/>
              </a:ext>
            </a:extLst>
          </p:cNvPr>
          <p:cNvSpPr txBox="1"/>
          <p:nvPr/>
        </p:nvSpPr>
        <p:spPr>
          <a:xfrm>
            <a:off x="12656823" y="5312807"/>
            <a:ext cx="5345525" cy="4832092"/>
          </a:xfrm>
          <a:prstGeom prst="rect">
            <a:avLst/>
          </a:prstGeom>
          <a:solidFill>
            <a:srgbClr val="94D2BD">
              <a:alpha val="94000"/>
            </a:srgbClr>
          </a:solidFill>
        </p:spPr>
        <p:txBody>
          <a:bodyPr wrap="square" lIns="182880" tIns="182880" rIns="91440" bIns="182880" rtlCol="0" anchor="t">
            <a:spAutoFit/>
          </a:bodyPr>
          <a:lstStyle/>
          <a:p>
            <a:pPr>
              <a:spcBef>
                <a:spcPct val="0"/>
              </a:spcBef>
            </a:pPr>
            <a:r>
              <a:rPr lang="en-US" sz="2000" dirty="0" err="1">
                <a:solidFill>
                  <a:schemeClr val="accent6">
                    <a:lumMod val="40000"/>
                    <a:lumOff val="60000"/>
                  </a:schemeClr>
                </a:solidFill>
                <a:latin typeface="Now"/>
              </a:rPr>
              <a:t>Camboja</a:t>
            </a:r>
            <a:endParaRPr lang="en-US" sz="1000" dirty="0">
              <a:solidFill>
                <a:schemeClr val="accent6">
                  <a:lumMod val="40000"/>
                  <a:lumOff val="60000"/>
                </a:schemeClr>
              </a:solidFill>
              <a:latin typeface="Now"/>
            </a:endParaRPr>
          </a:p>
          <a:p>
            <a:pPr>
              <a:spcBef>
                <a:spcPct val="0"/>
              </a:spcBef>
            </a:pPr>
            <a:r>
              <a:rPr lang="en-US" sz="1000" dirty="0">
                <a:solidFill>
                  <a:srgbClr val="F9C74F"/>
                </a:solidFill>
                <a:latin typeface="Now"/>
              </a:rPr>
              <a:t> </a:t>
            </a:r>
            <a:endParaRPr lang="en-US" sz="1000" dirty="0">
              <a:solidFill>
                <a:schemeClr val="bg1"/>
              </a:solidFill>
              <a:latin typeface="Now"/>
            </a:endParaRPr>
          </a:p>
          <a:p>
            <a:pPr>
              <a:spcBef>
                <a:spcPct val="0"/>
              </a:spcBef>
            </a:pPr>
            <a:r>
              <a:rPr lang="pt-BR" sz="2400" dirty="0">
                <a:solidFill>
                  <a:schemeClr val="bg1"/>
                </a:solidFill>
                <a:latin typeface="Now"/>
              </a:rPr>
              <a:t>“Como muitas delas trabalham no processamento de peixe, as mulheres se beneficiam da gestão pesqueira comunitária que seja forte. Se o Comitê Comunitário Pesqueiro não estiver administrando a pesca de maneira eficaz, isso terá um impacto sobre os meios de subsistência das mulheres.” </a:t>
            </a:r>
          </a:p>
          <a:p>
            <a:pPr algn="r">
              <a:spcBef>
                <a:spcPct val="0"/>
              </a:spcBef>
            </a:pPr>
            <a:r>
              <a:rPr lang="en-US" sz="2000" dirty="0">
                <a:solidFill>
                  <a:schemeClr val="bg1"/>
                </a:solidFill>
                <a:latin typeface="Now"/>
              </a:rPr>
              <a:t>Conservation International (CI)</a:t>
            </a:r>
          </a:p>
        </p:txBody>
      </p:sp>
      <p:sp>
        <p:nvSpPr>
          <p:cNvPr id="27" name="TextBox 19">
            <a:extLst>
              <a:ext uri="{FF2B5EF4-FFF2-40B4-BE49-F238E27FC236}">
                <a16:creationId xmlns:a16="http://schemas.microsoft.com/office/drawing/2014/main" id="{89E59A3E-75FF-4329-A286-7CA64FA00C21}"/>
              </a:ext>
            </a:extLst>
          </p:cNvPr>
          <p:cNvSpPr txBox="1"/>
          <p:nvPr/>
        </p:nvSpPr>
        <p:spPr>
          <a:xfrm>
            <a:off x="533400" y="4152900"/>
            <a:ext cx="5612752" cy="4001095"/>
          </a:xfrm>
          <a:prstGeom prst="rect">
            <a:avLst/>
          </a:prstGeom>
          <a:solidFill>
            <a:srgbClr val="94D2BD">
              <a:alpha val="94000"/>
            </a:srgbClr>
          </a:solidFill>
        </p:spPr>
        <p:txBody>
          <a:bodyPr wrap="square" lIns="182880" tIns="182880" rIns="91440" bIns="91440" rtlCol="0" anchor="t">
            <a:spAutoFit/>
          </a:bodyPr>
          <a:lstStyle/>
          <a:p>
            <a:pPr>
              <a:spcBef>
                <a:spcPct val="0"/>
              </a:spcBef>
            </a:pPr>
            <a:r>
              <a:rPr lang="en-US" sz="2000" dirty="0" err="1">
                <a:solidFill>
                  <a:schemeClr val="accent6">
                    <a:lumMod val="40000"/>
                    <a:lumOff val="60000"/>
                  </a:schemeClr>
                </a:solidFill>
                <a:latin typeface="Now"/>
              </a:rPr>
              <a:t>Camboja</a:t>
            </a:r>
            <a:r>
              <a:rPr lang="en-US" sz="2000" dirty="0">
                <a:solidFill>
                  <a:schemeClr val="accent6">
                    <a:lumMod val="40000"/>
                    <a:lumOff val="60000"/>
                  </a:schemeClr>
                </a:solidFill>
                <a:latin typeface="Now"/>
              </a:rPr>
              <a:t> </a:t>
            </a:r>
          </a:p>
          <a:p>
            <a:pPr>
              <a:spcBef>
                <a:spcPct val="0"/>
              </a:spcBef>
            </a:pPr>
            <a:endParaRPr lang="en-US" sz="1000" dirty="0">
              <a:solidFill>
                <a:schemeClr val="bg1"/>
              </a:solidFill>
              <a:latin typeface="Now"/>
            </a:endParaRPr>
          </a:p>
          <a:p>
            <a:pPr>
              <a:spcBef>
                <a:spcPct val="0"/>
              </a:spcBef>
            </a:pPr>
            <a:r>
              <a:rPr lang="en-US" sz="2400" dirty="0">
                <a:solidFill>
                  <a:schemeClr val="bg1"/>
                </a:solidFill>
                <a:latin typeface="Now"/>
              </a:rPr>
              <a:t>“</a:t>
            </a:r>
            <a:r>
              <a:rPr lang="pt-BR" sz="2400" dirty="0">
                <a:solidFill>
                  <a:schemeClr val="bg1"/>
                </a:solidFill>
                <a:latin typeface="Now"/>
              </a:rPr>
              <a:t>Em nossa área de projeto, a maior parte do uso de produtos florestais não madeireiros (PFNM) é feito por mulheres. Elas são as principais responsáveis pela coleta de água, legumes, e lenha da floresta. Portanto, elas são particularmente vulneráveis à perda de terra.</a:t>
            </a:r>
            <a:r>
              <a:rPr lang="en-US" sz="2400" dirty="0">
                <a:solidFill>
                  <a:schemeClr val="bg1"/>
                </a:solidFill>
                <a:latin typeface="Now"/>
              </a:rPr>
              <a:t>”</a:t>
            </a:r>
          </a:p>
          <a:p>
            <a:pPr algn="r">
              <a:spcBef>
                <a:spcPct val="0"/>
              </a:spcBef>
            </a:pPr>
            <a:r>
              <a:rPr lang="en-US" sz="2000" dirty="0">
                <a:solidFill>
                  <a:schemeClr val="bg1"/>
                </a:solidFill>
                <a:latin typeface="Now"/>
              </a:rPr>
              <a:t>Highlanders Association</a:t>
            </a:r>
          </a:p>
        </p:txBody>
      </p:sp>
      <p:sp>
        <p:nvSpPr>
          <p:cNvPr id="53" name="TextBox 4">
            <a:extLst>
              <a:ext uri="{FF2B5EF4-FFF2-40B4-BE49-F238E27FC236}">
                <a16:creationId xmlns:a16="http://schemas.microsoft.com/office/drawing/2014/main" id="{270154CE-A122-4DE8-9BC5-45C4D0720180}"/>
              </a:ext>
            </a:extLst>
          </p:cNvPr>
          <p:cNvSpPr txBox="1"/>
          <p:nvPr/>
        </p:nvSpPr>
        <p:spPr>
          <a:xfrm>
            <a:off x="3093531" y="9306080"/>
            <a:ext cx="4526469" cy="561820"/>
          </a:xfrm>
          <a:prstGeom prst="rect">
            <a:avLst/>
          </a:prstGeom>
        </p:spPr>
        <p:txBody>
          <a:bodyPr wrap="square" lIns="0" tIns="0" rIns="0" bIns="0" rtlCol="0" anchor="t">
            <a:spAutoFit/>
          </a:bodyPr>
          <a:lstStyle/>
          <a:p>
            <a:pPr>
              <a:lnSpc>
                <a:spcPts val="2240"/>
              </a:lnSpc>
            </a:pPr>
            <a:r>
              <a:rPr lang="pt-BR">
                <a:solidFill>
                  <a:schemeClr val="bg1"/>
                </a:solidFill>
                <a:latin typeface="Now"/>
              </a:rPr>
              <a:t>Uma mulher busca água no estado de Mon, Mianmar</a:t>
            </a:r>
            <a:r>
              <a:rPr lang="es-ES">
                <a:solidFill>
                  <a:schemeClr val="bg1"/>
                </a:solidFill>
                <a:latin typeface="Now"/>
              </a:rPr>
              <a:t>. </a:t>
            </a: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sp>
        <p:nvSpPr>
          <p:cNvPr id="55" name="TextBox 54">
            <a:extLst>
              <a:ext uri="{FF2B5EF4-FFF2-40B4-BE49-F238E27FC236}">
                <a16:creationId xmlns:a16="http://schemas.microsoft.com/office/drawing/2014/main" id="{EE0C2CA5-E292-4F65-8163-66571A795470}"/>
              </a:ext>
            </a:extLst>
          </p:cNvPr>
          <p:cNvSpPr txBox="1"/>
          <p:nvPr/>
        </p:nvSpPr>
        <p:spPr>
          <a:xfrm>
            <a:off x="9608824" y="5543371"/>
            <a:ext cx="3048000" cy="1200329"/>
          </a:xfrm>
          <a:prstGeom prst="rect">
            <a:avLst/>
          </a:prstGeom>
          <a:solidFill>
            <a:schemeClr val="tx1">
              <a:alpha val="37000"/>
            </a:schemeClr>
          </a:solidFill>
        </p:spPr>
        <p:txBody>
          <a:bodyPr wrap="square">
            <a:spAutoFit/>
          </a:bodyPr>
          <a:lstStyle/>
          <a:p>
            <a:r>
              <a:rPr lang="pt-BR" dirty="0">
                <a:solidFill>
                  <a:schemeClr val="bg1"/>
                </a:solidFill>
                <a:latin typeface="Now"/>
              </a:rPr>
              <a:t>Grupo feminino de processamento de peixe no Camboja. </a:t>
            </a:r>
          </a:p>
          <a:p>
            <a:r>
              <a:rPr lang="en-US" dirty="0">
                <a:solidFill>
                  <a:schemeClr val="bg1"/>
                </a:solidFill>
                <a:latin typeface="Now"/>
              </a:rPr>
              <a:t>© Kriya Sith, CI</a:t>
            </a:r>
            <a:endParaRPr lang="en-US" dirty="0">
              <a:solidFill>
                <a:schemeClr val="bg1"/>
              </a:solidFill>
            </a:endParaRPr>
          </a:p>
        </p:txBody>
      </p:sp>
      <p:sp>
        <p:nvSpPr>
          <p:cNvPr id="20" name="TextBox 10">
            <a:extLst>
              <a:ext uri="{FF2B5EF4-FFF2-40B4-BE49-F238E27FC236}">
                <a16:creationId xmlns:a16="http://schemas.microsoft.com/office/drawing/2014/main" id="{7B3BE7AC-A8C4-4A2A-A2C5-C2B56039132F}"/>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21" name="TextBox 8">
            <a:extLst>
              <a:ext uri="{FF2B5EF4-FFF2-40B4-BE49-F238E27FC236}">
                <a16:creationId xmlns:a16="http://schemas.microsoft.com/office/drawing/2014/main" id="{68768E80-3D04-40A8-88AD-B4F0136B1130}"/>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pt-BR" sz="3499">
                <a:solidFill>
                  <a:srgbClr val="FFFFFF"/>
                </a:solidFill>
                <a:latin typeface="Now Bold"/>
              </a:rPr>
              <a:t>Sua dependência dos recursos naturais</a:t>
            </a:r>
            <a:endParaRPr lang="en-US" sz="3499">
              <a:solidFill>
                <a:srgbClr val="FFFFFF"/>
              </a:solidFill>
              <a:latin typeface="Now Bold"/>
            </a:endParaRPr>
          </a:p>
        </p:txBody>
      </p:sp>
    </p:spTree>
    <p:extLst>
      <p:ext uri="{BB962C8B-B14F-4D97-AF65-F5344CB8AC3E}">
        <p14:creationId xmlns:p14="http://schemas.microsoft.com/office/powerpoint/2010/main" val="290740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1">
            <a:extLst>
              <a:ext uri="{FF2B5EF4-FFF2-40B4-BE49-F238E27FC236}">
                <a16:creationId xmlns:a16="http://schemas.microsoft.com/office/drawing/2014/main" id="{4F588924-54CA-4B23-86C2-7EAC2D42B4D1}"/>
              </a:ext>
            </a:extLst>
          </p:cNvPr>
          <p:cNvGrpSpPr/>
          <p:nvPr/>
        </p:nvGrpSpPr>
        <p:grpSpPr>
          <a:xfrm>
            <a:off x="12196001" y="1943051"/>
            <a:ext cx="5533265" cy="2404953"/>
            <a:chOff x="0" y="0"/>
            <a:chExt cx="1871746" cy="813527"/>
          </a:xfrm>
          <a:solidFill>
            <a:srgbClr val="E6E6E6"/>
          </a:solidFill>
        </p:grpSpPr>
        <p:sp>
          <p:nvSpPr>
            <p:cNvPr id="45" name="Freeform 22">
              <a:extLst>
                <a:ext uri="{FF2B5EF4-FFF2-40B4-BE49-F238E27FC236}">
                  <a16:creationId xmlns:a16="http://schemas.microsoft.com/office/drawing/2014/main" id="{61320AB4-5436-4CF1-BFA9-D94941F97A8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sp>
        <p:nvSpPr>
          <p:cNvPr id="48" name="TextBox 27">
            <a:extLst>
              <a:ext uri="{FF2B5EF4-FFF2-40B4-BE49-F238E27FC236}">
                <a16:creationId xmlns:a16="http://schemas.microsoft.com/office/drawing/2014/main" id="{7F8211EA-D263-4D63-81AB-CADDE0949DFF}"/>
              </a:ext>
            </a:extLst>
          </p:cNvPr>
          <p:cNvSpPr txBox="1"/>
          <p:nvPr/>
        </p:nvSpPr>
        <p:spPr>
          <a:xfrm>
            <a:off x="12929591" y="2278617"/>
            <a:ext cx="4748809" cy="1862626"/>
          </a:xfrm>
          <a:prstGeom prst="rect">
            <a:avLst/>
          </a:prstGeom>
        </p:spPr>
        <p:txBody>
          <a:bodyPr lIns="0" tIns="0" rIns="0" bIns="0" rtlCol="0" anchor="t">
            <a:spAutoFit/>
          </a:bodyPr>
          <a:lstStyle/>
          <a:p>
            <a:pPr>
              <a:lnSpc>
                <a:spcPts val="4899"/>
              </a:lnSpc>
            </a:pPr>
            <a:r>
              <a:rPr lang="pt-BR" sz="3499">
                <a:solidFill>
                  <a:srgbClr val="FFFFFF"/>
                </a:solidFill>
                <a:latin typeface="Now Bold"/>
              </a:rPr>
              <a:t>Os direitos das mulheres são direitos humanos</a:t>
            </a:r>
            <a:endParaRPr lang="es-ES" sz="3499">
              <a:solidFill>
                <a:srgbClr val="FFFFFF"/>
              </a:solidFill>
              <a:latin typeface="Now Bold"/>
            </a:endParaRPr>
          </a:p>
        </p:txBody>
      </p:sp>
      <p:grpSp>
        <p:nvGrpSpPr>
          <p:cNvPr id="31" name="Group 2">
            <a:extLst>
              <a:ext uri="{FF2B5EF4-FFF2-40B4-BE49-F238E27FC236}">
                <a16:creationId xmlns:a16="http://schemas.microsoft.com/office/drawing/2014/main" id="{65E13850-1361-4236-A1D2-9A207E441882}"/>
              </a:ext>
            </a:extLst>
          </p:cNvPr>
          <p:cNvGrpSpPr/>
          <p:nvPr/>
        </p:nvGrpSpPr>
        <p:grpSpPr>
          <a:xfrm>
            <a:off x="365708" y="1943051"/>
            <a:ext cx="5533265" cy="2404953"/>
            <a:chOff x="0" y="0"/>
            <a:chExt cx="1871746" cy="813527"/>
          </a:xfrm>
          <a:solidFill>
            <a:srgbClr val="E6E6E6"/>
          </a:solidFill>
        </p:grpSpPr>
        <p:sp>
          <p:nvSpPr>
            <p:cNvPr id="32" name="Freeform 3">
              <a:extLst>
                <a:ext uri="{FF2B5EF4-FFF2-40B4-BE49-F238E27FC236}">
                  <a16:creationId xmlns:a16="http://schemas.microsoft.com/office/drawing/2014/main" id="{9875EF97-9110-49C8-BFBA-9AA2D5DEB0E7}"/>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3" name="Group 5">
            <a:extLst>
              <a:ext uri="{FF2B5EF4-FFF2-40B4-BE49-F238E27FC236}">
                <a16:creationId xmlns:a16="http://schemas.microsoft.com/office/drawing/2014/main" id="{7E14140A-19ED-4698-9E13-E8F5D929F793}"/>
              </a:ext>
            </a:extLst>
          </p:cNvPr>
          <p:cNvGrpSpPr/>
          <p:nvPr/>
        </p:nvGrpSpPr>
        <p:grpSpPr>
          <a:xfrm>
            <a:off x="203068" y="1410353"/>
            <a:ext cx="1172620" cy="1172620"/>
            <a:chOff x="0" y="0"/>
            <a:chExt cx="6350000" cy="6350000"/>
          </a:xfrm>
          <a:solidFill>
            <a:schemeClr val="accent6">
              <a:lumMod val="40000"/>
              <a:lumOff val="60000"/>
            </a:schemeClr>
          </a:solidFill>
        </p:grpSpPr>
        <p:sp>
          <p:nvSpPr>
            <p:cNvPr id="34" name="Freeform 6">
              <a:extLst>
                <a:ext uri="{FF2B5EF4-FFF2-40B4-BE49-F238E27FC236}">
                  <a16:creationId xmlns:a16="http://schemas.microsoft.com/office/drawing/2014/main" id="{2C51D5DC-5F29-4833-A236-11E591999EA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7" name="Picture 12">
            <a:extLst>
              <a:ext uri="{FF2B5EF4-FFF2-40B4-BE49-F238E27FC236}">
                <a16:creationId xmlns:a16="http://schemas.microsoft.com/office/drawing/2014/main" id="{9B18B888-062E-4915-875A-AF509EE4700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3" name="Picture 20">
            <a:extLst>
              <a:ext uri="{FF2B5EF4-FFF2-40B4-BE49-F238E27FC236}">
                <a16:creationId xmlns:a16="http://schemas.microsoft.com/office/drawing/2014/main" id="{82C77F35-FD28-448F-ACF0-A5048526E2C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6" name="Group 24">
            <a:extLst>
              <a:ext uri="{FF2B5EF4-FFF2-40B4-BE49-F238E27FC236}">
                <a16:creationId xmlns:a16="http://schemas.microsoft.com/office/drawing/2014/main" id="{3CB43D69-03B3-4506-B5FF-9826BF5F962B}"/>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7" name="Freeform 25">
              <a:extLst>
                <a:ext uri="{FF2B5EF4-FFF2-40B4-BE49-F238E27FC236}">
                  <a16:creationId xmlns:a16="http://schemas.microsoft.com/office/drawing/2014/main" id="{2B487643-BEA6-4DA9-9D53-73087AA25E8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9" name="Graphic 48" descr="Fish outline">
            <a:extLst>
              <a:ext uri="{FF2B5EF4-FFF2-40B4-BE49-F238E27FC236}">
                <a16:creationId xmlns:a16="http://schemas.microsoft.com/office/drawing/2014/main" id="{33ECBA2D-AD14-4358-BED9-957D34F1FD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50" name="Graphic 49" descr="Tree With Roots outline">
            <a:extLst>
              <a:ext uri="{FF2B5EF4-FFF2-40B4-BE49-F238E27FC236}">
                <a16:creationId xmlns:a16="http://schemas.microsoft.com/office/drawing/2014/main" id="{52CA7E5B-D0D1-4ECE-8A5B-E8D4BA7E1BB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52" name="Graphic 51" descr="Group success outline">
            <a:extLst>
              <a:ext uri="{FF2B5EF4-FFF2-40B4-BE49-F238E27FC236}">
                <a16:creationId xmlns:a16="http://schemas.microsoft.com/office/drawing/2014/main" id="{C1758A4A-7F2B-44E4-BE92-720A352F9A1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grpSp>
        <p:nvGrpSpPr>
          <p:cNvPr id="28" name="Group 23">
            <a:extLst>
              <a:ext uri="{FF2B5EF4-FFF2-40B4-BE49-F238E27FC236}">
                <a16:creationId xmlns:a16="http://schemas.microsoft.com/office/drawing/2014/main" id="{7E688C03-BA9D-4EF9-B48A-11AC3D3BB2BC}"/>
              </a:ext>
            </a:extLst>
          </p:cNvPr>
          <p:cNvGrpSpPr/>
          <p:nvPr/>
        </p:nvGrpSpPr>
        <p:grpSpPr>
          <a:xfrm>
            <a:off x="365708" y="3957761"/>
            <a:ext cx="17363558" cy="6029043"/>
            <a:chOff x="0" y="0"/>
            <a:chExt cx="5873599" cy="1913890"/>
          </a:xfrm>
        </p:grpSpPr>
        <p:sp>
          <p:nvSpPr>
            <p:cNvPr id="30" name="Freeform 24">
              <a:extLst>
                <a:ext uri="{FF2B5EF4-FFF2-40B4-BE49-F238E27FC236}">
                  <a16:creationId xmlns:a16="http://schemas.microsoft.com/office/drawing/2014/main" id="{10F8AAC4-3318-45FB-828A-CC217ECA0D34}"/>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2823580" y="4597683"/>
            <a:ext cx="12640839" cy="4394729"/>
          </a:xfrm>
          <a:prstGeom prst="rect">
            <a:avLst/>
          </a:prstGeom>
        </p:spPr>
        <p:txBody>
          <a:bodyPr lIns="0" tIns="0" rIns="0" bIns="0" rtlCol="0" anchor="t">
            <a:spAutoFit/>
          </a:bodyPr>
          <a:lstStyle/>
          <a:p>
            <a:pPr algn="ctr">
              <a:lnSpc>
                <a:spcPts val="4319"/>
              </a:lnSpc>
            </a:pPr>
            <a:r>
              <a:rPr lang="pt-BR" sz="3200" dirty="0">
                <a:solidFill>
                  <a:srgbClr val="FFFFFF"/>
                </a:solidFill>
                <a:latin typeface="Now" panose="020B0604020202020204" charset="0"/>
              </a:rPr>
              <a:t>As mulheres podem contribuir para a conservação com seu conhecimento, experiência, e habilidades relacionadas à maneira como usam os recursos administram seus meios de vida e famílias, e participam nas suas comunidades.</a:t>
            </a:r>
          </a:p>
          <a:p>
            <a:pPr algn="ctr">
              <a:lnSpc>
                <a:spcPts val="4319"/>
              </a:lnSpc>
            </a:pPr>
            <a:endParaRPr lang="pt-BR" sz="3200" dirty="0">
              <a:solidFill>
                <a:srgbClr val="FFFFFF"/>
              </a:solidFill>
              <a:latin typeface="Now" panose="020B0604020202020204" charset="0"/>
            </a:endParaRPr>
          </a:p>
          <a:p>
            <a:pPr algn="ctr">
              <a:lnSpc>
                <a:spcPts val="4319"/>
              </a:lnSpc>
            </a:pPr>
            <a:r>
              <a:rPr lang="pt-BR" sz="3200" dirty="0">
                <a:solidFill>
                  <a:srgbClr val="FFFFFF"/>
                </a:solidFill>
                <a:latin typeface="Now" panose="020B0604020202020204" charset="0"/>
              </a:rPr>
              <a:t>Isso pode incluir o conhecimento e as habilidades que elas já possuem, bem como o conhecimento e as habilidades que podem aprender e usar no futuro.</a:t>
            </a:r>
            <a:endParaRPr lang="en-US" sz="3200" dirty="0">
              <a:solidFill>
                <a:srgbClr val="FFFFFF"/>
              </a:solidFill>
              <a:latin typeface="Now" panose="020B0604020202020204" charset="0"/>
            </a:endParaRPr>
          </a:p>
        </p:txBody>
      </p:sp>
      <p:sp>
        <p:nvSpPr>
          <p:cNvPr id="56" name="TextBox 10">
            <a:extLst>
              <a:ext uri="{FF2B5EF4-FFF2-40B4-BE49-F238E27FC236}">
                <a16:creationId xmlns:a16="http://schemas.microsoft.com/office/drawing/2014/main" id="{EB451F25-9F41-41AC-924A-570EB7AB5DE4}"/>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pt-BR" sz="1600">
                <a:solidFill>
                  <a:srgbClr val="000000"/>
                </a:solidFill>
                <a:latin typeface="Now"/>
              </a:rPr>
              <a:t>O PORQUÊ DA IMPORTÂNCIA DE GÊNERO NA CONSERVAÇÃO</a:t>
            </a:r>
            <a:endParaRPr lang="en-US" sz="1600">
              <a:solidFill>
                <a:srgbClr val="000000"/>
              </a:solidFill>
              <a:latin typeface="Now"/>
            </a:endParaRPr>
          </a:p>
        </p:txBody>
      </p:sp>
      <p:sp>
        <p:nvSpPr>
          <p:cNvPr id="35" name="TextBox 8">
            <a:extLst>
              <a:ext uri="{FF2B5EF4-FFF2-40B4-BE49-F238E27FC236}">
                <a16:creationId xmlns:a16="http://schemas.microsoft.com/office/drawing/2014/main" id="{757B0208-5AED-44BE-B5BE-552D014F2A63}"/>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pt-BR" sz="3499">
                <a:solidFill>
                  <a:srgbClr val="FFFFFF"/>
                </a:solidFill>
                <a:latin typeface="Now Bold"/>
              </a:rPr>
              <a:t>Sua dependência dos recursos naturais</a:t>
            </a:r>
            <a:endParaRPr lang="en-US" sz="3499">
              <a:solidFill>
                <a:srgbClr val="FFFFFF"/>
              </a:solidFill>
              <a:latin typeface="Now Bold"/>
            </a:endParaRPr>
          </a:p>
        </p:txBody>
      </p:sp>
      <p:sp>
        <p:nvSpPr>
          <p:cNvPr id="42" name="TextBox 19">
            <a:extLst>
              <a:ext uri="{FF2B5EF4-FFF2-40B4-BE49-F238E27FC236}">
                <a16:creationId xmlns:a16="http://schemas.microsoft.com/office/drawing/2014/main" id="{F2CB92C1-57B4-4649-A03B-B24F3951E10B}"/>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pt-BR" sz="3499">
                <a:solidFill>
                  <a:srgbClr val="FFFFFF"/>
                </a:solidFill>
                <a:latin typeface="Now Bold"/>
              </a:rPr>
              <a:t>Experiência e conhecimento das mulheres</a:t>
            </a:r>
            <a:endParaRPr lang="en-US" sz="3499">
              <a:solidFill>
                <a:srgbClr val="FFFFFF"/>
              </a:solidFill>
              <a:latin typeface="Now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C2D1A7-AB66-40AC-AB83-646FDE10A5AE}">
  <ds:schemaRefs>
    <ds:schemaRef ds:uri="http://schemas.microsoft.com/office/2006/metadata/properties"/>
    <ds:schemaRef ds:uri="http://schemas.microsoft.com/office/infopath/2007/PartnerControls"/>
    <ds:schemaRef ds:uri="http://schemas.microsoft.com/sharepoint/v3"/>
    <ds:schemaRef ds:uri="26dc9545-3485-43d9-a12f-7a40a730fcd3"/>
  </ds:schemaRefs>
</ds:datastoreItem>
</file>

<file path=customXml/itemProps2.xml><?xml version="1.0" encoding="utf-8"?>
<ds:datastoreItem xmlns:ds="http://schemas.openxmlformats.org/officeDocument/2006/customXml" ds:itemID="{A8553384-5A5A-4CF0-8EB9-98B0E22F9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C55DD9-9D73-43CA-8851-7267A4A784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17215</TotalTime>
  <Words>3796</Words>
  <Application>Microsoft Office PowerPoint</Application>
  <PresentationFormat>Custom</PresentationFormat>
  <Paragraphs>332</Paragraphs>
  <Slides>38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Now</vt:lpstr>
      <vt:lpstr>Now Bold</vt:lpstr>
      <vt:lpstr>Avenir Next LT Pro</vt:lpstr>
      <vt:lpstr>Sailors</vt:lpstr>
      <vt:lpstr>Trade Gothic Next Light</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IIEB 862</dc:creator>
  <cp:lastModifiedBy>Kristin Betz</cp:lastModifiedBy>
  <cp:revision>1221</cp:revision>
  <dcterms:created xsi:type="dcterms:W3CDTF">2006-08-16T00:00:00Z</dcterms:created>
  <dcterms:modified xsi:type="dcterms:W3CDTF">2022-04-25T16:23:08Z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